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258" r:id="rId4"/>
    <p:sldId id="259" r:id="rId5"/>
    <p:sldId id="263" r:id="rId6"/>
    <p:sldId id="260" r:id="rId7"/>
    <p:sldId id="264" r:id="rId8"/>
    <p:sldId id="265" r:id="rId9"/>
    <p:sldId id="266" r:id="rId10"/>
    <p:sldId id="267"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伊　興良" initials="伊　興良" lastIdx="2" clrIdx="0">
    <p:extLst>
      <p:ext uri="{19B8F6BF-5375-455C-9EA6-DF929625EA0E}">
        <p15:presenceInfo xmlns:p15="http://schemas.microsoft.com/office/powerpoint/2012/main" userId="伊　興良"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6727" autoAdjust="0"/>
  </p:normalViewPr>
  <p:slideViewPr>
    <p:cSldViewPr snapToGrid="0">
      <p:cViewPr varScale="1">
        <p:scale>
          <a:sx n="110" d="100"/>
          <a:sy n="110" d="100"/>
        </p:scale>
        <p:origin x="59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3DEB97-3600-4BBE-AE60-11C9FF7BE83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57B3942-9209-46B3-8332-39232F3F4D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33E51FB-3CDD-469F-9F6D-2073037BC76E}"/>
              </a:ext>
            </a:extLst>
          </p:cNvPr>
          <p:cNvSpPr>
            <a:spLocks noGrp="1"/>
          </p:cNvSpPr>
          <p:nvPr>
            <p:ph type="dt" sz="half" idx="10"/>
          </p:nvPr>
        </p:nvSpPr>
        <p:spPr/>
        <p:txBody>
          <a:bodyPr/>
          <a:lstStyle/>
          <a:p>
            <a:fld id="{72345051-2045-45DA-935E-2E3CA1A69ADC}" type="datetimeFigureOut">
              <a:rPr lang="en-US" smtClean="0"/>
              <a:t>2/6/2021</a:t>
            </a:fld>
            <a:endParaRPr lang="en-US" dirty="0"/>
          </a:p>
        </p:txBody>
      </p:sp>
      <p:sp>
        <p:nvSpPr>
          <p:cNvPr id="5" name="フッター プレースホルダー 4">
            <a:extLst>
              <a:ext uri="{FF2B5EF4-FFF2-40B4-BE49-F238E27FC236}">
                <a16:creationId xmlns:a16="http://schemas.microsoft.com/office/drawing/2014/main" id="{D9E9610D-2687-417D-BDA9-CEE7210FB335}"/>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49424DD5-0FF0-4DF7-ACBC-7B7DCB1F59D9}"/>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390534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8A3D72-2894-4682-88D1-9C2D1D6B411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AD758EB-4BC0-43CF-986B-325CDC54BB3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686D6DA-7B90-4462-9FBE-EF95E91215A4}"/>
              </a:ext>
            </a:extLst>
          </p:cNvPr>
          <p:cNvSpPr>
            <a:spLocks noGrp="1"/>
          </p:cNvSpPr>
          <p:nvPr>
            <p:ph type="dt" sz="half" idx="10"/>
          </p:nvPr>
        </p:nvSpPr>
        <p:spPr/>
        <p:txBody>
          <a:bodyPr/>
          <a:lstStyle/>
          <a:p>
            <a:fld id="{72345051-2045-45DA-935E-2E3CA1A69ADC}" type="datetimeFigureOut">
              <a:rPr lang="en-US" smtClean="0"/>
              <a:t>2/6/2021</a:t>
            </a:fld>
            <a:endParaRPr lang="en-US" dirty="0"/>
          </a:p>
        </p:txBody>
      </p:sp>
      <p:sp>
        <p:nvSpPr>
          <p:cNvPr id="5" name="フッター プレースホルダー 4">
            <a:extLst>
              <a:ext uri="{FF2B5EF4-FFF2-40B4-BE49-F238E27FC236}">
                <a16:creationId xmlns:a16="http://schemas.microsoft.com/office/drawing/2014/main" id="{368DB433-63DC-49A1-95DF-BC758F5A44E3}"/>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E0917600-C732-499F-AE52-D97B49AEFED7}"/>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13923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D42B56C-73C1-48A6-89BD-960E0B99504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7DEF7A1-5BEB-4BC5-9AF4-8152615D334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6290ACF-D45B-43BB-8A32-6D0079B83D6A}"/>
              </a:ext>
            </a:extLst>
          </p:cNvPr>
          <p:cNvSpPr>
            <a:spLocks noGrp="1"/>
          </p:cNvSpPr>
          <p:nvPr>
            <p:ph type="dt" sz="half" idx="10"/>
          </p:nvPr>
        </p:nvSpPr>
        <p:spPr/>
        <p:txBody>
          <a:bodyPr/>
          <a:lstStyle/>
          <a:p>
            <a:fld id="{72345051-2045-45DA-935E-2E3CA1A69ADC}" type="datetimeFigureOut">
              <a:rPr lang="en-US" smtClean="0"/>
              <a:t>2/6/2021</a:t>
            </a:fld>
            <a:endParaRPr lang="en-US" dirty="0"/>
          </a:p>
        </p:txBody>
      </p:sp>
      <p:sp>
        <p:nvSpPr>
          <p:cNvPr id="5" name="フッター プレースホルダー 4">
            <a:extLst>
              <a:ext uri="{FF2B5EF4-FFF2-40B4-BE49-F238E27FC236}">
                <a16:creationId xmlns:a16="http://schemas.microsoft.com/office/drawing/2014/main" id="{1A60DE86-5C0D-4F1B-9ED5-40C529AC7E07}"/>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FA8C8B49-D347-49CD-87B1-4F09D218E890}"/>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4045919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0F47F1-2BCF-4B73-80B7-D07F50E1B06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0C624F6-4859-45B4-A54D-7B35DA8F590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13D638-9E45-4A62-BC79-28D77BAF59E9}"/>
              </a:ext>
            </a:extLst>
          </p:cNvPr>
          <p:cNvSpPr>
            <a:spLocks noGrp="1"/>
          </p:cNvSpPr>
          <p:nvPr>
            <p:ph type="dt" sz="half" idx="10"/>
          </p:nvPr>
        </p:nvSpPr>
        <p:spPr/>
        <p:txBody>
          <a:bodyPr/>
          <a:lstStyle/>
          <a:p>
            <a:fld id="{72345051-2045-45DA-935E-2E3CA1A69ADC}" type="datetimeFigureOut">
              <a:rPr lang="en-US" smtClean="0"/>
              <a:t>2/6/2021</a:t>
            </a:fld>
            <a:endParaRPr lang="en-US" dirty="0"/>
          </a:p>
        </p:txBody>
      </p:sp>
      <p:sp>
        <p:nvSpPr>
          <p:cNvPr id="5" name="フッター プレースホルダー 4">
            <a:extLst>
              <a:ext uri="{FF2B5EF4-FFF2-40B4-BE49-F238E27FC236}">
                <a16:creationId xmlns:a16="http://schemas.microsoft.com/office/drawing/2014/main" id="{0DE81211-A776-4539-9EB4-3EE0A6D78F34}"/>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02AFBBF1-1CB5-438B-B070-6937A722AC49}"/>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862430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9B1FE-C662-468F-9C62-5C81242076F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30C7A44-66BD-40F3-BDA6-B3CE2A704A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5EA4FF7-1724-40C2-899D-51FA13E8B3BB}"/>
              </a:ext>
            </a:extLst>
          </p:cNvPr>
          <p:cNvSpPr>
            <a:spLocks noGrp="1"/>
          </p:cNvSpPr>
          <p:nvPr>
            <p:ph type="dt" sz="half" idx="10"/>
          </p:nvPr>
        </p:nvSpPr>
        <p:spPr/>
        <p:txBody>
          <a:bodyPr/>
          <a:lstStyle/>
          <a:p>
            <a:fld id="{72345051-2045-45DA-935E-2E3CA1A69ADC}" type="datetimeFigureOut">
              <a:rPr lang="en-US" smtClean="0"/>
              <a:t>2/6/2021</a:t>
            </a:fld>
            <a:endParaRPr lang="en-US" dirty="0"/>
          </a:p>
        </p:txBody>
      </p:sp>
      <p:sp>
        <p:nvSpPr>
          <p:cNvPr id="5" name="フッター プレースホルダー 4">
            <a:extLst>
              <a:ext uri="{FF2B5EF4-FFF2-40B4-BE49-F238E27FC236}">
                <a16:creationId xmlns:a16="http://schemas.microsoft.com/office/drawing/2014/main" id="{E4D75ECE-E7CA-46C5-B335-625F7D142AF2}"/>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65924952-4547-4C23-A399-12AA84F72DF4}"/>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69650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324D8F-22D9-4712-AFCA-2223ED6433E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A803B03-4F33-4622-A983-7B5B26A3A12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AFE94B5-3D4C-455F-BBCE-E337916E746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25B6FA9-B7D4-4586-8DCE-2B78CDF7CE27}"/>
              </a:ext>
            </a:extLst>
          </p:cNvPr>
          <p:cNvSpPr>
            <a:spLocks noGrp="1"/>
          </p:cNvSpPr>
          <p:nvPr>
            <p:ph type="dt" sz="half" idx="10"/>
          </p:nvPr>
        </p:nvSpPr>
        <p:spPr/>
        <p:txBody>
          <a:bodyPr/>
          <a:lstStyle/>
          <a:p>
            <a:fld id="{72345051-2045-45DA-935E-2E3CA1A69ADC}" type="datetimeFigureOut">
              <a:rPr lang="en-US" smtClean="0"/>
              <a:t>2/6/2021</a:t>
            </a:fld>
            <a:endParaRPr lang="en-US" dirty="0"/>
          </a:p>
        </p:txBody>
      </p:sp>
      <p:sp>
        <p:nvSpPr>
          <p:cNvPr id="6" name="フッター プレースホルダー 5">
            <a:extLst>
              <a:ext uri="{FF2B5EF4-FFF2-40B4-BE49-F238E27FC236}">
                <a16:creationId xmlns:a16="http://schemas.microsoft.com/office/drawing/2014/main" id="{94A459E9-8F3F-4137-9CE7-717277A1C5C4}"/>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C789AF42-2C51-4B03-893A-207CC8F28052}"/>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437127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342BC8-C31C-492A-9575-AE4408A155E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4B7E32-F78A-4E7F-87DD-C80C16226D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B361792-F3FA-4FE5-8732-07255230A8C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25753BA-27E7-4F90-B469-43668FF2EE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1235A6C-8264-4DC8-8987-08D69CE9876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77DA300-F37C-40A7-9417-45A494FE5F24}"/>
              </a:ext>
            </a:extLst>
          </p:cNvPr>
          <p:cNvSpPr>
            <a:spLocks noGrp="1"/>
          </p:cNvSpPr>
          <p:nvPr>
            <p:ph type="dt" sz="half" idx="10"/>
          </p:nvPr>
        </p:nvSpPr>
        <p:spPr/>
        <p:txBody>
          <a:bodyPr/>
          <a:lstStyle/>
          <a:p>
            <a:fld id="{72345051-2045-45DA-935E-2E3CA1A69ADC}" type="datetimeFigureOut">
              <a:rPr lang="en-US" smtClean="0"/>
              <a:t>2/6/2021</a:t>
            </a:fld>
            <a:endParaRPr lang="en-US" dirty="0"/>
          </a:p>
        </p:txBody>
      </p:sp>
      <p:sp>
        <p:nvSpPr>
          <p:cNvPr id="8" name="フッター プレースホルダー 7">
            <a:extLst>
              <a:ext uri="{FF2B5EF4-FFF2-40B4-BE49-F238E27FC236}">
                <a16:creationId xmlns:a16="http://schemas.microsoft.com/office/drawing/2014/main" id="{70F3B013-3DB9-4E1B-8FCC-4DE14B67AC6B}"/>
              </a:ext>
            </a:extLst>
          </p:cNvPr>
          <p:cNvSpPr>
            <a:spLocks noGrp="1"/>
          </p:cNvSpPr>
          <p:nvPr>
            <p:ph type="ftr" sz="quarter" idx="11"/>
          </p:nvPr>
        </p:nvSpPr>
        <p:spPr/>
        <p:txBody>
          <a:bodyPr/>
          <a:lstStyle/>
          <a:p>
            <a:endParaRPr lang="en-US" dirty="0"/>
          </a:p>
        </p:txBody>
      </p:sp>
      <p:sp>
        <p:nvSpPr>
          <p:cNvPr id="9" name="スライド番号プレースホルダー 8">
            <a:extLst>
              <a:ext uri="{FF2B5EF4-FFF2-40B4-BE49-F238E27FC236}">
                <a16:creationId xmlns:a16="http://schemas.microsoft.com/office/drawing/2014/main" id="{A67744C3-5504-4193-A7C5-F4F05B3E7820}"/>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26220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532123-ACA3-4FF3-9C32-ED6D875943B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85F7CE1-B0B6-4145-B165-B4E06D98EC18}"/>
              </a:ext>
            </a:extLst>
          </p:cNvPr>
          <p:cNvSpPr>
            <a:spLocks noGrp="1"/>
          </p:cNvSpPr>
          <p:nvPr>
            <p:ph type="dt" sz="half" idx="10"/>
          </p:nvPr>
        </p:nvSpPr>
        <p:spPr/>
        <p:txBody>
          <a:bodyPr/>
          <a:lstStyle/>
          <a:p>
            <a:fld id="{72345051-2045-45DA-935E-2E3CA1A69ADC}" type="datetimeFigureOut">
              <a:rPr lang="en-US" smtClean="0"/>
              <a:t>2/6/2021</a:t>
            </a:fld>
            <a:endParaRPr lang="en-US" dirty="0"/>
          </a:p>
        </p:txBody>
      </p:sp>
      <p:sp>
        <p:nvSpPr>
          <p:cNvPr id="4" name="フッター プレースホルダー 3">
            <a:extLst>
              <a:ext uri="{FF2B5EF4-FFF2-40B4-BE49-F238E27FC236}">
                <a16:creationId xmlns:a16="http://schemas.microsoft.com/office/drawing/2014/main" id="{94AA805E-41DA-413A-A54A-459A9115CE1F}"/>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05358335-2EB2-4E01-8AC5-889314740CC0}"/>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588563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292696E-8EB7-4AE8-B228-D3382A599665}"/>
              </a:ext>
            </a:extLst>
          </p:cNvPr>
          <p:cNvSpPr>
            <a:spLocks noGrp="1"/>
          </p:cNvSpPr>
          <p:nvPr>
            <p:ph type="dt" sz="half" idx="10"/>
          </p:nvPr>
        </p:nvSpPr>
        <p:spPr/>
        <p:txBody>
          <a:bodyPr/>
          <a:lstStyle/>
          <a:p>
            <a:fld id="{72345051-2045-45DA-935E-2E3CA1A69ADC}" type="datetimeFigureOut">
              <a:rPr lang="en-US" smtClean="0"/>
              <a:t>2/6/2021</a:t>
            </a:fld>
            <a:endParaRPr lang="en-US" dirty="0"/>
          </a:p>
        </p:txBody>
      </p:sp>
      <p:sp>
        <p:nvSpPr>
          <p:cNvPr id="3" name="フッター プレースホルダー 2">
            <a:extLst>
              <a:ext uri="{FF2B5EF4-FFF2-40B4-BE49-F238E27FC236}">
                <a16:creationId xmlns:a16="http://schemas.microsoft.com/office/drawing/2014/main" id="{6F7DBE7C-66BB-4F87-99AC-E4CE4950F39D}"/>
              </a:ext>
            </a:extLst>
          </p:cNvPr>
          <p:cNvSpPr>
            <a:spLocks noGrp="1"/>
          </p:cNvSpPr>
          <p:nvPr>
            <p:ph type="ftr" sz="quarter" idx="1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62C74C1D-6449-48FA-92AD-A90DEDA962C4}"/>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664769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02BDF0-F52C-4C40-B042-6F0EC88B038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1831397-BACD-4D97-B2E5-66731E5DB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0C87C2E-CE36-47B9-BB85-EF33A6CD8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A47EAA4-D39B-47FA-8E17-D43EDE51020D}"/>
              </a:ext>
            </a:extLst>
          </p:cNvPr>
          <p:cNvSpPr>
            <a:spLocks noGrp="1"/>
          </p:cNvSpPr>
          <p:nvPr>
            <p:ph type="dt" sz="half" idx="10"/>
          </p:nvPr>
        </p:nvSpPr>
        <p:spPr/>
        <p:txBody>
          <a:bodyPr/>
          <a:lstStyle/>
          <a:p>
            <a:fld id="{72345051-2045-45DA-935E-2E3CA1A69ADC}" type="datetimeFigureOut">
              <a:rPr lang="en-US" smtClean="0"/>
              <a:t>2/6/2021</a:t>
            </a:fld>
            <a:endParaRPr lang="en-US" dirty="0"/>
          </a:p>
        </p:txBody>
      </p:sp>
      <p:sp>
        <p:nvSpPr>
          <p:cNvPr id="6" name="フッター プレースホルダー 5">
            <a:extLst>
              <a:ext uri="{FF2B5EF4-FFF2-40B4-BE49-F238E27FC236}">
                <a16:creationId xmlns:a16="http://schemas.microsoft.com/office/drawing/2014/main" id="{1B94048A-5199-48EE-A494-68E332229376}"/>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E2C9E4D0-126C-4E43-9A7C-95DBFE013C79}"/>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024988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3CF23F-74D0-4D81-9017-7202206CC24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7E0BB28-4195-48F1-8FEA-84759AAD44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CD24BC2-E65D-4800-B683-2F1F24876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859EAAC-FC44-4740-99B3-D79002F01C72}"/>
              </a:ext>
            </a:extLst>
          </p:cNvPr>
          <p:cNvSpPr>
            <a:spLocks noGrp="1"/>
          </p:cNvSpPr>
          <p:nvPr>
            <p:ph type="dt" sz="half" idx="10"/>
          </p:nvPr>
        </p:nvSpPr>
        <p:spPr/>
        <p:txBody>
          <a:bodyPr/>
          <a:lstStyle/>
          <a:p>
            <a:fld id="{72345051-2045-45DA-935E-2E3CA1A69ADC}" type="datetimeFigureOut">
              <a:rPr lang="en-US" smtClean="0"/>
              <a:t>2/6/2021</a:t>
            </a:fld>
            <a:endParaRPr lang="en-US" dirty="0"/>
          </a:p>
        </p:txBody>
      </p:sp>
      <p:sp>
        <p:nvSpPr>
          <p:cNvPr id="6" name="フッター プレースホルダー 5">
            <a:extLst>
              <a:ext uri="{FF2B5EF4-FFF2-40B4-BE49-F238E27FC236}">
                <a16:creationId xmlns:a16="http://schemas.microsoft.com/office/drawing/2014/main" id="{BB901D54-DC88-49C7-8056-C1B2220EF936}"/>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917FF3CF-B50D-4496-8AE3-1897FB0C3E56}"/>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961794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F1FEEFA-6050-45B2-836B-C4135DE9FA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A84520C-B4B7-40A9-99B5-6E2CAC9A0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68E06C-7160-4679-BE89-8C1A557C7B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5051-2045-45DA-935E-2E3CA1A69ADC}" type="datetimeFigureOut">
              <a:rPr lang="en-US" smtClean="0"/>
              <a:t>2/6/2021</a:t>
            </a:fld>
            <a:endParaRPr lang="en-US" dirty="0"/>
          </a:p>
        </p:txBody>
      </p:sp>
      <p:sp>
        <p:nvSpPr>
          <p:cNvPr id="5" name="フッター プレースホルダー 4">
            <a:extLst>
              <a:ext uri="{FF2B5EF4-FFF2-40B4-BE49-F238E27FC236}">
                <a16:creationId xmlns:a16="http://schemas.microsoft.com/office/drawing/2014/main" id="{F6ACC6CE-CB11-4CB7-9EC2-5543A8B78A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スライド番号プレースホルダー 5">
            <a:extLst>
              <a:ext uri="{FF2B5EF4-FFF2-40B4-BE49-F238E27FC236}">
                <a16:creationId xmlns:a16="http://schemas.microsoft.com/office/drawing/2014/main" id="{94C9AC92-F45E-4964-99BD-9CDC6D4EE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19039646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16.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17.png"/><Relationship Id="rId15" Type="http://schemas.openxmlformats.org/officeDocument/2006/relationships/image" Target="../media/image23.png"/><Relationship Id="rId10" Type="http://schemas.openxmlformats.org/officeDocument/2006/relationships/image" Target="../media/image34.png"/><Relationship Id="rId4" Type="http://schemas.openxmlformats.org/officeDocument/2006/relationships/image" Target="../media/image13.png"/><Relationship Id="rId9" Type="http://schemas.openxmlformats.org/officeDocument/2006/relationships/image" Target="../media/image33.pn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E89B94A4-CF3D-4EB9-9F1B-544FB38699E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5047" b="39507"/>
          <a:stretch/>
        </p:blipFill>
        <p:spPr>
          <a:xfrm>
            <a:off x="20" y="10"/>
            <a:ext cx="12188930" cy="6857990"/>
          </a:xfrm>
          <a:prstGeom prst="rect">
            <a:avLst/>
          </a:prstGeom>
        </p:spPr>
      </p:pic>
      <p:sp>
        <p:nvSpPr>
          <p:cNvPr id="2" name="タイトル 1">
            <a:extLst>
              <a:ext uri="{FF2B5EF4-FFF2-40B4-BE49-F238E27FC236}">
                <a16:creationId xmlns:a16="http://schemas.microsoft.com/office/drawing/2014/main" id="{265374FF-DE21-49D0-A7A2-32600096B4D1}"/>
              </a:ext>
            </a:extLst>
          </p:cNvPr>
          <p:cNvSpPr>
            <a:spLocks noGrp="1"/>
          </p:cNvSpPr>
          <p:nvPr>
            <p:ph type="ctrTitle"/>
          </p:nvPr>
        </p:nvSpPr>
        <p:spPr>
          <a:xfrm>
            <a:off x="1524000" y="1122363"/>
            <a:ext cx="9144000" cy="3063240"/>
          </a:xfrm>
        </p:spPr>
        <p:txBody>
          <a:bodyPr>
            <a:normAutofit/>
          </a:bodyPr>
          <a:lstStyle/>
          <a:p>
            <a:pPr algn="ctr"/>
            <a:r>
              <a:rPr kumimoji="1" lang="ja-JP" altLang="en-US" sz="9600" dirty="0">
                <a:solidFill>
                  <a:srgbClr val="FFFFFF"/>
                </a:solidFill>
              </a:rPr>
              <a:t>天能</a:t>
            </a:r>
            <a:endParaRPr kumimoji="1" lang="ja-JP" altLang="en-US" sz="9600" dirty="0"/>
          </a:p>
        </p:txBody>
      </p:sp>
      <p:sp>
        <p:nvSpPr>
          <p:cNvPr id="3" name="字幕 2">
            <a:extLst>
              <a:ext uri="{FF2B5EF4-FFF2-40B4-BE49-F238E27FC236}">
                <a16:creationId xmlns:a16="http://schemas.microsoft.com/office/drawing/2014/main" id="{955A67C3-9921-4B7E-9D94-49309960FB33}"/>
              </a:ext>
            </a:extLst>
          </p:cNvPr>
          <p:cNvSpPr>
            <a:spLocks noGrp="1"/>
          </p:cNvSpPr>
          <p:nvPr>
            <p:ph type="subTitle" idx="1"/>
          </p:nvPr>
        </p:nvSpPr>
        <p:spPr>
          <a:xfrm>
            <a:off x="1524000" y="4599432"/>
            <a:ext cx="9144000" cy="1225296"/>
          </a:xfrm>
        </p:spPr>
        <p:txBody>
          <a:bodyPr>
            <a:normAutofit fontScale="32500" lnSpcReduction="20000"/>
          </a:bodyPr>
          <a:lstStyle/>
          <a:p>
            <a:pPr algn="ctr"/>
            <a:r>
              <a:rPr kumimoji="1" lang="ja-JP" altLang="en-US" sz="3200" dirty="0">
                <a:solidFill>
                  <a:srgbClr val="FFFFFF"/>
                </a:solidFill>
              </a:rPr>
              <a:t>企画者　伊興良</a:t>
            </a:r>
            <a:endParaRPr kumimoji="1" lang="en-US" altLang="ja-JP" sz="3200" dirty="0">
              <a:solidFill>
                <a:srgbClr val="FFFFFF"/>
              </a:solidFill>
            </a:endParaRPr>
          </a:p>
          <a:p>
            <a:pPr algn="ctr"/>
            <a:r>
              <a:rPr lang="ja-JP" altLang="en-US" sz="3200" dirty="0">
                <a:solidFill>
                  <a:srgbClr val="FFFFFF"/>
                </a:solidFill>
              </a:rPr>
              <a:t>ジャンル　ファーストパーソン</a:t>
            </a:r>
            <a:r>
              <a:rPr lang="ja-JP" altLang="en-US" sz="3200" b="0" i="0" dirty="0">
                <a:solidFill>
                  <a:srgbClr val="FFFFFF"/>
                </a:solidFill>
                <a:effectLst/>
                <a:latin typeface="arial" panose="020B0604020202020204" pitchFamily="34" charset="0"/>
              </a:rPr>
              <a:t>パルクールアクションゲーム</a:t>
            </a:r>
            <a:endParaRPr lang="en-US" altLang="ja-JP" sz="3200" b="0" i="0" dirty="0">
              <a:solidFill>
                <a:srgbClr val="FFFFFF"/>
              </a:solidFill>
              <a:effectLst/>
              <a:latin typeface="arial" panose="020B0604020202020204" pitchFamily="34" charset="0"/>
            </a:endParaRPr>
          </a:p>
          <a:p>
            <a:pPr algn="ctr"/>
            <a:r>
              <a:rPr kumimoji="1" lang="ja-JP" altLang="en-US" sz="3200" dirty="0">
                <a:solidFill>
                  <a:srgbClr val="FFFFFF"/>
                </a:solidFill>
                <a:latin typeface="arial" panose="020B0604020202020204" pitchFamily="34" charset="0"/>
              </a:rPr>
              <a:t>ターゲット　アクションゲーム</a:t>
            </a:r>
            <a:r>
              <a:rPr lang="ja-JP" altLang="en-US" sz="3200" dirty="0">
                <a:solidFill>
                  <a:srgbClr val="FFFFFF"/>
                </a:solidFill>
                <a:latin typeface="arial" panose="020B0604020202020204" pitchFamily="34" charset="0"/>
              </a:rPr>
              <a:t>が</a:t>
            </a:r>
            <a:r>
              <a:rPr kumimoji="1" lang="ja-JP" altLang="en-US" sz="3200" dirty="0">
                <a:solidFill>
                  <a:srgbClr val="FFFFFF"/>
                </a:solidFill>
                <a:latin typeface="arial" panose="020B0604020202020204" pitchFamily="34" charset="0"/>
              </a:rPr>
              <a:t>好きひと</a:t>
            </a:r>
            <a:endParaRPr kumimoji="1" lang="en-US" altLang="ja-JP" sz="3200" dirty="0">
              <a:solidFill>
                <a:srgbClr val="FFFFFF"/>
              </a:solidFill>
              <a:latin typeface="arial" panose="020B0604020202020204" pitchFamily="34" charset="0"/>
            </a:endParaRPr>
          </a:p>
          <a:p>
            <a:pPr algn="ctr"/>
            <a:r>
              <a:rPr kumimoji="1" lang="ja-JP" altLang="en-US" sz="3200" dirty="0">
                <a:solidFill>
                  <a:srgbClr val="FFFFFF"/>
                </a:solidFill>
                <a:latin typeface="arial" panose="020B0604020202020204" pitchFamily="34" charset="0"/>
              </a:rPr>
              <a:t>想定ハード　</a:t>
            </a:r>
            <a:r>
              <a:rPr kumimoji="1" lang="en-US" altLang="ja-JP" sz="3200" dirty="0">
                <a:solidFill>
                  <a:srgbClr val="FFFFFF"/>
                </a:solidFill>
                <a:latin typeface="arial" panose="020B0604020202020204" pitchFamily="34" charset="0"/>
              </a:rPr>
              <a:t>PC/Xbox One/Xbox Series X/PS4/PS5</a:t>
            </a:r>
          </a:p>
          <a:p>
            <a:pPr algn="ctr"/>
            <a:r>
              <a:rPr lang="ja-JP" altLang="en-US" sz="3200" dirty="0">
                <a:solidFill>
                  <a:srgbClr val="FFFFFF"/>
                </a:solidFill>
                <a:latin typeface="arial" panose="020B0604020202020204" pitchFamily="34" charset="0"/>
              </a:rPr>
              <a:t>プレーヤー人数　</a:t>
            </a:r>
            <a:r>
              <a:rPr lang="en-US" altLang="ja-JP" sz="3200" dirty="0">
                <a:solidFill>
                  <a:srgbClr val="FFFFFF"/>
                </a:solidFill>
                <a:latin typeface="arial" panose="020B0604020202020204" pitchFamily="34" charset="0"/>
              </a:rPr>
              <a:t>1</a:t>
            </a:r>
            <a:r>
              <a:rPr lang="ja-JP" altLang="en-US" sz="3200" dirty="0">
                <a:solidFill>
                  <a:srgbClr val="FFFFFF"/>
                </a:solidFill>
                <a:latin typeface="arial" panose="020B0604020202020204" pitchFamily="34" charset="0"/>
              </a:rPr>
              <a:t>人</a:t>
            </a:r>
            <a:endParaRPr kumimoji="1" lang="ja-JP" altLang="en-US" sz="3200" dirty="0">
              <a:solidFill>
                <a:srgbClr val="FFFFFF"/>
              </a:solidFill>
            </a:endParaRPr>
          </a:p>
          <a:p>
            <a:pPr algn="ctr"/>
            <a:endParaRPr kumimoji="1" lang="ja-JP" altLang="en-US" sz="3200" dirty="0"/>
          </a:p>
        </p:txBody>
      </p:sp>
    </p:spTree>
    <p:extLst>
      <p:ext uri="{BB962C8B-B14F-4D97-AF65-F5344CB8AC3E}">
        <p14:creationId xmlns:p14="http://schemas.microsoft.com/office/powerpoint/2010/main" val="2999183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1">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3">
            <a:extLst>
              <a:ext uri="{FF2B5EF4-FFF2-40B4-BE49-F238E27FC236}">
                <a16:creationId xmlns:a16="http://schemas.microsoft.com/office/drawing/2014/main" id="{612F383F-B981-4BC3-9E2B-7BE938CE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40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35">
            <a:extLst>
              <a:ext uri="{FF2B5EF4-FFF2-40B4-BE49-F238E27FC236}">
                <a16:creationId xmlns:a16="http://schemas.microsoft.com/office/drawing/2014/main" id="{5AA485AD-076E-4077-A6E6-C3C9F0C39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37">
            <a:extLst>
              <a:ext uri="{FF2B5EF4-FFF2-40B4-BE49-F238E27FC236}">
                <a16:creationId xmlns:a16="http://schemas.microsoft.com/office/drawing/2014/main" id="{D088DBDF-80D5-4FC0-8A54-9D660B728D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40" name="Rectangle 39">
            <a:extLst>
              <a:ext uri="{FF2B5EF4-FFF2-40B4-BE49-F238E27FC236}">
                <a16:creationId xmlns:a16="http://schemas.microsoft.com/office/drawing/2014/main" id="{58D235B8-3D10-493F-88AC-84BB404C1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図 6" descr="夜の橋&#10;&#10;中程度の精度で自動的に生成された説明">
            <a:extLst>
              <a:ext uri="{FF2B5EF4-FFF2-40B4-BE49-F238E27FC236}">
                <a16:creationId xmlns:a16="http://schemas.microsoft.com/office/drawing/2014/main" id="{84E3CB7E-42C8-4640-ACBD-772599679F4B}"/>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t="25047" b="39507"/>
          <a:stretch/>
        </p:blipFill>
        <p:spPr>
          <a:xfrm>
            <a:off x="20" y="10"/>
            <a:ext cx="12188932" cy="6857990"/>
          </a:xfrm>
          <a:prstGeom prst="rect">
            <a:avLst/>
          </a:prstGeom>
        </p:spPr>
      </p:pic>
      <p:sp>
        <p:nvSpPr>
          <p:cNvPr id="5" name="テキスト ボックス 4">
            <a:extLst>
              <a:ext uri="{FF2B5EF4-FFF2-40B4-BE49-F238E27FC236}">
                <a16:creationId xmlns:a16="http://schemas.microsoft.com/office/drawing/2014/main" id="{42A472FF-BC1D-4D93-99DC-EA55AF5930A4}"/>
              </a:ext>
            </a:extLst>
          </p:cNvPr>
          <p:cNvSpPr txBox="1"/>
          <p:nvPr/>
        </p:nvSpPr>
        <p:spPr>
          <a:xfrm>
            <a:off x="1193935" y="2591266"/>
            <a:ext cx="9801082" cy="1675466"/>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ja-JP" altLang="en-US" sz="4800">
                <a:solidFill>
                  <a:srgbClr val="FFFFFF"/>
                </a:solidFill>
                <a:latin typeface="+mj-lt"/>
                <a:ea typeface="+mj-ea"/>
                <a:cs typeface="+mj-cs"/>
              </a:rPr>
              <a:t>ご静聴ありがとうございました</a:t>
            </a:r>
            <a:endParaRPr lang="ja-JP" altLang="en-US" sz="4800" dirty="0">
              <a:solidFill>
                <a:srgbClr val="FFFFFF"/>
              </a:solidFill>
              <a:latin typeface="+mj-lt"/>
              <a:ea typeface="+mj-ea"/>
              <a:cs typeface="+mj-cs"/>
            </a:endParaRPr>
          </a:p>
        </p:txBody>
      </p:sp>
    </p:spTree>
    <p:extLst>
      <p:ext uri="{BB962C8B-B14F-4D97-AF65-F5344CB8AC3E}">
        <p14:creationId xmlns:p14="http://schemas.microsoft.com/office/powerpoint/2010/main" val="546070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descr="夜の橋&#10;&#10;中程度の精度で自動的に生成された説明">
            <a:extLst>
              <a:ext uri="{FF2B5EF4-FFF2-40B4-BE49-F238E27FC236}">
                <a16:creationId xmlns:a16="http://schemas.microsoft.com/office/drawing/2014/main" id="{F9BC8833-3494-485F-8E4F-E4C31608A59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5051" b="39512"/>
          <a:stretch/>
        </p:blipFill>
        <p:spPr>
          <a:xfrm>
            <a:off x="20" y="10"/>
            <a:ext cx="12191980" cy="6857990"/>
          </a:xfrm>
          <a:prstGeom prst="rect">
            <a:avLst/>
          </a:prstGeom>
        </p:spPr>
      </p:pic>
      <p:sp>
        <p:nvSpPr>
          <p:cNvPr id="3" name="タイトル 1">
            <a:extLst>
              <a:ext uri="{FF2B5EF4-FFF2-40B4-BE49-F238E27FC236}">
                <a16:creationId xmlns:a16="http://schemas.microsoft.com/office/drawing/2014/main" id="{545C6D92-8734-4A88-AAB8-9B26B5D04541}"/>
              </a:ext>
            </a:extLst>
          </p:cNvPr>
          <p:cNvSpPr txBox="1">
            <a:spLocks/>
          </p:cNvSpPr>
          <p:nvPr/>
        </p:nvSpPr>
        <p:spPr>
          <a:xfrm>
            <a:off x="838200" y="1609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spcAft>
                <a:spcPts val="600"/>
              </a:spcAft>
            </a:pPr>
            <a:r>
              <a:rPr lang="ja-JP" altLang="en-US" dirty="0">
                <a:solidFill>
                  <a:srgbClr val="FFFFFF"/>
                </a:solidFill>
              </a:rPr>
              <a:t>ストーリー</a:t>
            </a:r>
          </a:p>
        </p:txBody>
      </p:sp>
      <p:sp>
        <p:nvSpPr>
          <p:cNvPr id="4" name="コンテンツ プレースホルダー 2">
            <a:extLst>
              <a:ext uri="{FF2B5EF4-FFF2-40B4-BE49-F238E27FC236}">
                <a16:creationId xmlns:a16="http://schemas.microsoft.com/office/drawing/2014/main" id="{A9D26D75-5433-41FE-AD73-BCB5029A2D70}"/>
              </a:ext>
            </a:extLst>
          </p:cNvPr>
          <p:cNvSpPr txBox="1">
            <a:spLocks/>
          </p:cNvSpPr>
          <p:nvPr/>
        </p:nvSpPr>
        <p:spPr>
          <a:xfrm>
            <a:off x="425392" y="1281871"/>
            <a:ext cx="5057191" cy="5415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900" dirty="0">
                <a:solidFill>
                  <a:srgbClr val="FFFFFF"/>
                </a:solidFill>
              </a:rPr>
              <a:t>　　</a:t>
            </a:r>
            <a:r>
              <a:rPr lang="ja-JP" altLang="en-US" sz="1400" dirty="0">
                <a:solidFill>
                  <a:srgbClr val="FFFFFF"/>
                </a:solidFill>
              </a:rPr>
              <a:t>世間に隔絶した東方の国ーー「</a:t>
            </a:r>
            <a:r>
              <a:rPr lang="ja-JP" altLang="en-US" sz="1400" dirty="0">
                <a:solidFill>
                  <a:srgbClr val="C00000"/>
                </a:solidFill>
              </a:rPr>
              <a:t>華</a:t>
            </a:r>
            <a:r>
              <a:rPr lang="ja-JP" altLang="en-US" sz="1400" dirty="0">
                <a:solidFill>
                  <a:srgbClr val="FFFFFF"/>
                </a:solidFill>
              </a:rPr>
              <a:t>」（はなのち）は数百年の発展し、能源不足の状況になるため、ついに新たな能源「</a:t>
            </a:r>
            <a:r>
              <a:rPr lang="ja-JP" altLang="en-US" sz="1400" dirty="0">
                <a:solidFill>
                  <a:srgbClr val="C00000"/>
                </a:solidFill>
              </a:rPr>
              <a:t>能気（のうき）</a:t>
            </a:r>
            <a:r>
              <a:rPr lang="ja-JP" altLang="en-US" sz="1400" dirty="0">
                <a:solidFill>
                  <a:srgbClr val="FFFFFF"/>
                </a:solidFill>
              </a:rPr>
              <a:t>」を発見された。</a:t>
            </a:r>
            <a:endParaRPr lang="en-US" altLang="ja-JP" sz="1400" dirty="0">
              <a:solidFill>
                <a:srgbClr val="FFFFFF"/>
              </a:solidFill>
            </a:endParaRPr>
          </a:p>
          <a:p>
            <a:pPr marL="0" indent="0">
              <a:buNone/>
            </a:pPr>
            <a:r>
              <a:rPr lang="ja-JP" altLang="en-US" sz="1400" dirty="0">
                <a:solidFill>
                  <a:srgbClr val="FFFFFF"/>
                </a:solidFill>
              </a:rPr>
              <a:t>　　「</a:t>
            </a:r>
            <a:r>
              <a:rPr lang="ja-JP" altLang="en-US" sz="1400" dirty="0">
                <a:solidFill>
                  <a:srgbClr val="C00000"/>
                </a:solidFill>
              </a:rPr>
              <a:t>能気（のうき）</a:t>
            </a:r>
            <a:r>
              <a:rPr lang="ja-JP" altLang="en-US" sz="1400" dirty="0">
                <a:solidFill>
                  <a:srgbClr val="FFFFFF"/>
                </a:solidFill>
              </a:rPr>
              <a:t>」 はエネルギーとしている一方、更に想像しているものを実現するという不思議な力を持っている 。（筆を想像してー「</a:t>
            </a:r>
            <a:r>
              <a:rPr lang="ja-JP" altLang="en-US" sz="1400" dirty="0">
                <a:solidFill>
                  <a:srgbClr val="C00000"/>
                </a:solidFill>
              </a:rPr>
              <a:t>能気（のうき）</a:t>
            </a:r>
            <a:r>
              <a:rPr lang="ja-JP" altLang="en-US" sz="1400" dirty="0">
                <a:solidFill>
                  <a:srgbClr val="FFFFFF"/>
                </a:solidFill>
              </a:rPr>
              <a:t>」</a:t>
            </a:r>
            <a:r>
              <a:rPr lang="ja-JP" altLang="en-US" sz="1400" dirty="0"/>
              <a:t>で</a:t>
            </a:r>
            <a:r>
              <a:rPr lang="ja-JP" altLang="en-US" sz="1400" dirty="0">
                <a:solidFill>
                  <a:srgbClr val="FFFFFF"/>
                </a:solidFill>
              </a:rPr>
              <a:t>筆を作る。）</a:t>
            </a:r>
            <a:endParaRPr lang="en-US" altLang="ja-JP" sz="1400" dirty="0">
              <a:solidFill>
                <a:srgbClr val="FFFFFF"/>
              </a:solidFill>
            </a:endParaRPr>
          </a:p>
          <a:p>
            <a:pPr marL="0" indent="0">
              <a:buNone/>
            </a:pPr>
            <a:r>
              <a:rPr lang="ja-JP" altLang="en-US" sz="1400" dirty="0">
                <a:solidFill>
                  <a:srgbClr val="FFFFFF"/>
                </a:solidFill>
              </a:rPr>
              <a:t>        それに出られた新職種ーー都市の</a:t>
            </a:r>
            <a:r>
              <a:rPr lang="ja-JP" altLang="en-US" sz="1400" dirty="0">
                <a:solidFill>
                  <a:srgbClr val="C00000"/>
                </a:solidFill>
              </a:rPr>
              <a:t>上界</a:t>
            </a:r>
            <a:r>
              <a:rPr lang="ja-JP" altLang="en-US" sz="1400" dirty="0">
                <a:solidFill>
                  <a:srgbClr val="FFFFFF"/>
                </a:solidFill>
              </a:rPr>
              <a:t>に</a:t>
            </a:r>
            <a:r>
              <a:rPr lang="ja-JP" altLang="en-US" sz="1400" dirty="0">
                <a:solidFill>
                  <a:srgbClr val="C00000"/>
                </a:solidFill>
              </a:rPr>
              <a:t>貴族</a:t>
            </a:r>
            <a:r>
              <a:rPr lang="ja-JP" altLang="en-US" sz="1400" dirty="0">
                <a:solidFill>
                  <a:srgbClr val="FFFFFF"/>
                </a:solidFill>
              </a:rPr>
              <a:t>たちに「</a:t>
            </a:r>
            <a:r>
              <a:rPr lang="ja-JP" altLang="en-US" sz="1400" dirty="0">
                <a:solidFill>
                  <a:srgbClr val="C00000"/>
                </a:solidFill>
              </a:rPr>
              <a:t>能気（のうき）</a:t>
            </a:r>
            <a:r>
              <a:rPr lang="ja-JP" altLang="en-US" sz="1400" dirty="0">
                <a:solidFill>
                  <a:srgbClr val="FFFFFF"/>
                </a:solidFill>
              </a:rPr>
              <a:t>」を</a:t>
            </a:r>
            <a:r>
              <a:rPr lang="ja-JP" altLang="en-US" sz="1400" dirty="0">
                <a:solidFill>
                  <a:srgbClr val="C00000"/>
                </a:solidFill>
              </a:rPr>
              <a:t>配達</a:t>
            </a:r>
            <a:r>
              <a:rPr lang="ja-JP" altLang="en-US" sz="1400" dirty="0">
                <a:solidFill>
                  <a:srgbClr val="FFFFFF"/>
                </a:solidFill>
              </a:rPr>
              <a:t>する「</a:t>
            </a:r>
            <a:r>
              <a:rPr lang="ja-JP" altLang="en-US" sz="1400" dirty="0">
                <a:solidFill>
                  <a:srgbClr val="C00000"/>
                </a:solidFill>
              </a:rPr>
              <a:t>天能使</a:t>
            </a:r>
            <a:r>
              <a:rPr lang="ja-JP" altLang="en-US" sz="1400" dirty="0">
                <a:solidFill>
                  <a:srgbClr val="FFFFFF"/>
                </a:solidFill>
              </a:rPr>
              <a:t>」が誕生された。</a:t>
            </a:r>
            <a:endParaRPr lang="en-US" altLang="ja-JP" sz="1400" dirty="0">
              <a:solidFill>
                <a:srgbClr val="FFFFFF"/>
              </a:solidFill>
            </a:endParaRPr>
          </a:p>
          <a:p>
            <a:pPr marL="0" indent="0">
              <a:buNone/>
            </a:pPr>
            <a:r>
              <a:rPr lang="ja-JP" altLang="en-US" sz="1400" dirty="0">
                <a:solidFill>
                  <a:srgbClr val="FFFFFF"/>
                </a:solidFill>
              </a:rPr>
              <a:t>　　 「</a:t>
            </a:r>
            <a:r>
              <a:rPr lang="ja-JP" altLang="en-US" sz="1400" dirty="0">
                <a:solidFill>
                  <a:srgbClr val="C00000"/>
                </a:solidFill>
              </a:rPr>
              <a:t>天能使</a:t>
            </a:r>
            <a:r>
              <a:rPr lang="ja-JP" altLang="en-US" sz="1400" dirty="0">
                <a:solidFill>
                  <a:srgbClr val="FFFFFF"/>
                </a:solidFill>
              </a:rPr>
              <a:t>」が、ビルの間に高効率に移動するため、必要な技術ーー</a:t>
            </a:r>
            <a:r>
              <a:rPr lang="ja-JP" altLang="en-US" sz="1400" dirty="0">
                <a:solidFill>
                  <a:srgbClr val="C00000"/>
                </a:solidFill>
              </a:rPr>
              <a:t>パルクール</a:t>
            </a:r>
            <a:r>
              <a:rPr lang="ja-JP" altLang="en-US" sz="1400" dirty="0">
                <a:solidFill>
                  <a:srgbClr val="FFFFFF"/>
                </a:solidFill>
              </a:rPr>
              <a:t>がある。</a:t>
            </a:r>
            <a:endParaRPr lang="en-US" altLang="ja-JP" sz="1400" dirty="0">
              <a:solidFill>
                <a:srgbClr val="FFFFFF"/>
              </a:solidFill>
            </a:endParaRPr>
          </a:p>
          <a:p>
            <a:pPr marL="0" indent="0">
              <a:buNone/>
            </a:pPr>
            <a:r>
              <a:rPr lang="ja-JP" altLang="en-US" sz="1400" dirty="0">
                <a:solidFill>
                  <a:srgbClr val="FFFFFF"/>
                </a:solidFill>
              </a:rPr>
              <a:t>　　しかし実は「</a:t>
            </a:r>
            <a:r>
              <a:rPr lang="ja-JP" altLang="en-US" sz="1400" dirty="0">
                <a:solidFill>
                  <a:srgbClr val="C00000"/>
                </a:solidFill>
              </a:rPr>
              <a:t>能気（のうき）</a:t>
            </a:r>
            <a:r>
              <a:rPr lang="ja-JP" altLang="en-US" sz="1400" dirty="0">
                <a:solidFill>
                  <a:srgbClr val="FFFFFF"/>
                </a:solidFill>
              </a:rPr>
              <a:t>」が伝説の生き物ーー「</a:t>
            </a:r>
            <a:r>
              <a:rPr lang="ja-JP" altLang="en-US" sz="1400" dirty="0">
                <a:solidFill>
                  <a:srgbClr val="C00000"/>
                </a:solidFill>
              </a:rPr>
              <a:t>盤古</a:t>
            </a:r>
            <a:r>
              <a:rPr lang="ja-JP" altLang="en-US" sz="1400" dirty="0">
                <a:solidFill>
                  <a:srgbClr val="FFFFFF"/>
                </a:solidFill>
              </a:rPr>
              <a:t>」が蘇るとき分泌されるものなので、</a:t>
            </a:r>
            <a:r>
              <a:rPr lang="ja-JP" altLang="en-US" sz="1400" dirty="0">
                <a:solidFill>
                  <a:srgbClr val="C00000"/>
                </a:solidFill>
              </a:rPr>
              <a:t>下界</a:t>
            </a:r>
            <a:r>
              <a:rPr lang="ja-JP" altLang="en-US" sz="1400" dirty="0">
                <a:solidFill>
                  <a:srgbClr val="FFFFFF"/>
                </a:solidFill>
              </a:rPr>
              <a:t>から</a:t>
            </a:r>
            <a:r>
              <a:rPr lang="ja-JP" altLang="en-US" sz="1400" dirty="0">
                <a:solidFill>
                  <a:srgbClr val="C00000"/>
                </a:solidFill>
              </a:rPr>
              <a:t>上界</a:t>
            </a:r>
            <a:r>
              <a:rPr lang="ja-JP" altLang="en-US" sz="1400" dirty="0"/>
              <a:t>に辿り着いて考えせず</a:t>
            </a:r>
            <a:r>
              <a:rPr lang="ja-JP" altLang="en-US" sz="1400" dirty="0">
                <a:solidFill>
                  <a:srgbClr val="FFFFFF"/>
                </a:solidFill>
              </a:rPr>
              <a:t>「</a:t>
            </a:r>
            <a:r>
              <a:rPr lang="ja-JP" altLang="en-US" sz="1400" dirty="0">
                <a:solidFill>
                  <a:srgbClr val="C00000"/>
                </a:solidFill>
              </a:rPr>
              <a:t>能気（のうき）</a:t>
            </a:r>
            <a:r>
              <a:rPr lang="ja-JP" altLang="en-US" sz="1400" dirty="0">
                <a:solidFill>
                  <a:srgbClr val="FFFFFF"/>
                </a:solidFill>
              </a:rPr>
              <a:t>」を求めている貧民たちが化け物になってしまった。そして「</a:t>
            </a:r>
            <a:r>
              <a:rPr lang="ja-JP" altLang="en-US" sz="1400" dirty="0">
                <a:solidFill>
                  <a:srgbClr val="C00000"/>
                </a:solidFill>
              </a:rPr>
              <a:t>盤古</a:t>
            </a:r>
            <a:r>
              <a:rPr lang="ja-JP" altLang="en-US" sz="1400" dirty="0">
                <a:solidFill>
                  <a:srgbClr val="FFFFFF"/>
                </a:solidFill>
              </a:rPr>
              <a:t>」が蘇るほど、 「</a:t>
            </a:r>
            <a:r>
              <a:rPr lang="ja-JP" altLang="en-US" sz="1400" dirty="0">
                <a:solidFill>
                  <a:srgbClr val="C00000"/>
                </a:solidFill>
              </a:rPr>
              <a:t>能気（のうき）</a:t>
            </a:r>
            <a:r>
              <a:rPr lang="ja-JP" altLang="en-US" sz="1400" dirty="0">
                <a:solidFill>
                  <a:srgbClr val="FFFFFF"/>
                </a:solidFill>
              </a:rPr>
              <a:t>」がもっと活躍化になると、ついある日に都市で大混乱「</a:t>
            </a:r>
            <a:r>
              <a:rPr lang="zh-CN" altLang="en-US" sz="1400" dirty="0">
                <a:solidFill>
                  <a:srgbClr val="C00000"/>
                </a:solidFill>
              </a:rPr>
              <a:t>逐日</a:t>
            </a:r>
            <a:r>
              <a:rPr lang="ja-JP" altLang="en-US" sz="1400" dirty="0">
                <a:solidFill>
                  <a:srgbClr val="FFFFFF"/>
                </a:solidFill>
              </a:rPr>
              <a:t>」が現れた。</a:t>
            </a:r>
            <a:endParaRPr lang="en-US" altLang="ja-JP" sz="1400" dirty="0">
              <a:solidFill>
                <a:srgbClr val="FFFFFF"/>
              </a:solidFill>
            </a:endParaRPr>
          </a:p>
          <a:p>
            <a:pPr marL="0" indent="0">
              <a:buNone/>
            </a:pPr>
            <a:r>
              <a:rPr lang="ja-JP" altLang="en-US" sz="1400" dirty="0">
                <a:solidFill>
                  <a:srgbClr val="FFFFFF"/>
                </a:solidFill>
              </a:rPr>
              <a:t>　　主人公は、大勢の「</a:t>
            </a:r>
            <a:r>
              <a:rPr lang="ja-JP" altLang="en-US" sz="1400" dirty="0">
                <a:solidFill>
                  <a:srgbClr val="C00000"/>
                </a:solidFill>
              </a:rPr>
              <a:t>天能使</a:t>
            </a:r>
            <a:r>
              <a:rPr lang="ja-JP" altLang="en-US" sz="1400" dirty="0">
                <a:solidFill>
                  <a:srgbClr val="FFFFFF"/>
                </a:solidFill>
              </a:rPr>
              <a:t>」たちの一つとなり、人間性がなくて毎日だらだらしている普通の行尸走肉だけど、 「</a:t>
            </a:r>
            <a:r>
              <a:rPr lang="zh-CN" altLang="en-US" sz="1400" dirty="0">
                <a:solidFill>
                  <a:srgbClr val="C00000"/>
                </a:solidFill>
              </a:rPr>
              <a:t>逐日</a:t>
            </a:r>
            <a:r>
              <a:rPr lang="ja-JP" altLang="en-US" sz="1400" dirty="0">
                <a:solidFill>
                  <a:srgbClr val="FFFFFF"/>
                </a:solidFill>
              </a:rPr>
              <a:t>」の日の前に、突然大規模の荷物に配達され、 古い恐怖に巻き込まれだ。</a:t>
            </a:r>
            <a:endParaRPr lang="en-US" altLang="ja-JP" sz="1400" dirty="0">
              <a:solidFill>
                <a:srgbClr val="FFFFFF"/>
              </a:solidFill>
            </a:endParaRPr>
          </a:p>
          <a:p>
            <a:pPr marL="0" indent="0">
              <a:buNone/>
            </a:pPr>
            <a:r>
              <a:rPr lang="ja-JP" altLang="en-US" sz="1400" dirty="0">
                <a:solidFill>
                  <a:srgbClr val="FFFFFF"/>
                </a:solidFill>
              </a:rPr>
              <a:t>　　プレイヤーが町の中にパルクールして化け物を排除し、人々の生活を守っている。</a:t>
            </a:r>
          </a:p>
        </p:txBody>
      </p:sp>
      <p:pic>
        <p:nvPicPr>
          <p:cNvPr id="12" name="図 11" descr="動物, ミミズ, 甲殻類 が含まれている画像&#10;&#10;自動的に生成された説明">
            <a:extLst>
              <a:ext uri="{FF2B5EF4-FFF2-40B4-BE49-F238E27FC236}">
                <a16:creationId xmlns:a16="http://schemas.microsoft.com/office/drawing/2014/main" id="{0B10C91F-B07B-4BAB-9E16-6EA5AEA61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639" y="1514108"/>
            <a:ext cx="2208245" cy="1541399"/>
          </a:xfrm>
          <a:prstGeom prst="rect">
            <a:avLst/>
          </a:prstGeom>
        </p:spPr>
      </p:pic>
      <p:sp>
        <p:nvSpPr>
          <p:cNvPr id="22" name="テキスト ボックス 21">
            <a:extLst>
              <a:ext uri="{FF2B5EF4-FFF2-40B4-BE49-F238E27FC236}">
                <a16:creationId xmlns:a16="http://schemas.microsoft.com/office/drawing/2014/main" id="{83BF154F-4FDF-4831-A5BE-C82B748A875B}"/>
              </a:ext>
            </a:extLst>
          </p:cNvPr>
          <p:cNvSpPr txBox="1"/>
          <p:nvPr/>
        </p:nvSpPr>
        <p:spPr>
          <a:xfrm>
            <a:off x="6836232" y="3276443"/>
            <a:ext cx="1744117" cy="369332"/>
          </a:xfrm>
          <a:prstGeom prst="rect">
            <a:avLst/>
          </a:prstGeom>
          <a:noFill/>
        </p:spPr>
        <p:txBody>
          <a:bodyPr wrap="square">
            <a:spAutoFit/>
          </a:bodyPr>
          <a:lstStyle/>
          <a:p>
            <a:pPr algn="ctr"/>
            <a:r>
              <a:rPr lang="ja-JP" altLang="en-US" sz="1800" dirty="0">
                <a:solidFill>
                  <a:srgbClr val="C00000"/>
                </a:solidFill>
              </a:rPr>
              <a:t>能気</a:t>
            </a:r>
            <a:endParaRPr lang="ja-JP" altLang="en-US" dirty="0"/>
          </a:p>
        </p:txBody>
      </p:sp>
      <p:sp>
        <p:nvSpPr>
          <p:cNvPr id="23" name="テキスト ボックス 22">
            <a:extLst>
              <a:ext uri="{FF2B5EF4-FFF2-40B4-BE49-F238E27FC236}">
                <a16:creationId xmlns:a16="http://schemas.microsoft.com/office/drawing/2014/main" id="{E007F7FF-465F-4D2D-9D25-3CB2DAE9D408}"/>
              </a:ext>
            </a:extLst>
          </p:cNvPr>
          <p:cNvSpPr txBox="1"/>
          <p:nvPr/>
        </p:nvSpPr>
        <p:spPr>
          <a:xfrm>
            <a:off x="9005947" y="3244334"/>
            <a:ext cx="1744117" cy="369332"/>
          </a:xfrm>
          <a:prstGeom prst="rect">
            <a:avLst/>
          </a:prstGeom>
          <a:noFill/>
        </p:spPr>
        <p:txBody>
          <a:bodyPr wrap="square">
            <a:spAutoFit/>
          </a:bodyPr>
          <a:lstStyle/>
          <a:p>
            <a:pPr algn="ctr"/>
            <a:r>
              <a:rPr lang="ja-JP" altLang="en-US" sz="1800" dirty="0">
                <a:solidFill>
                  <a:srgbClr val="C00000"/>
                </a:solidFill>
              </a:rPr>
              <a:t>天能使</a:t>
            </a:r>
            <a:r>
              <a:rPr kumimoji="1" lang="ja-JP" altLang="en-US" dirty="0">
                <a:solidFill>
                  <a:srgbClr val="C00000"/>
                </a:solidFill>
              </a:rPr>
              <a:t>。</a:t>
            </a:r>
            <a:endParaRPr lang="ja-JP" altLang="en-US" dirty="0">
              <a:solidFill>
                <a:srgbClr val="C00000"/>
              </a:solidFill>
            </a:endParaRPr>
          </a:p>
        </p:txBody>
      </p:sp>
      <p:sp>
        <p:nvSpPr>
          <p:cNvPr id="24" name="テキスト ボックス 23">
            <a:extLst>
              <a:ext uri="{FF2B5EF4-FFF2-40B4-BE49-F238E27FC236}">
                <a16:creationId xmlns:a16="http://schemas.microsoft.com/office/drawing/2014/main" id="{2C716F04-B3DB-40A6-B67F-3A6C1017FF96}"/>
              </a:ext>
            </a:extLst>
          </p:cNvPr>
          <p:cNvSpPr txBox="1"/>
          <p:nvPr/>
        </p:nvSpPr>
        <p:spPr>
          <a:xfrm>
            <a:off x="6797702" y="5930509"/>
            <a:ext cx="1744117" cy="307777"/>
          </a:xfrm>
          <a:prstGeom prst="rect">
            <a:avLst/>
          </a:prstGeom>
          <a:noFill/>
        </p:spPr>
        <p:txBody>
          <a:bodyPr wrap="square">
            <a:spAutoFit/>
          </a:bodyPr>
          <a:lstStyle/>
          <a:p>
            <a:pPr algn="ctr"/>
            <a:r>
              <a:rPr lang="ja-JP" altLang="en-US" sz="1400" dirty="0">
                <a:solidFill>
                  <a:srgbClr val="C00000"/>
                </a:solidFill>
              </a:rPr>
              <a:t>能気ー荷物ケース</a:t>
            </a:r>
            <a:r>
              <a:rPr kumimoji="1" lang="ja-JP" altLang="en-US" sz="1400" dirty="0">
                <a:solidFill>
                  <a:srgbClr val="C00000"/>
                </a:solidFill>
              </a:rPr>
              <a:t>。</a:t>
            </a:r>
            <a:endParaRPr lang="ja-JP" altLang="en-US" sz="1400" dirty="0">
              <a:solidFill>
                <a:srgbClr val="C00000"/>
              </a:solidFill>
            </a:endParaRPr>
          </a:p>
        </p:txBody>
      </p:sp>
      <p:sp>
        <p:nvSpPr>
          <p:cNvPr id="25" name="テキスト ボックス 24">
            <a:extLst>
              <a:ext uri="{FF2B5EF4-FFF2-40B4-BE49-F238E27FC236}">
                <a16:creationId xmlns:a16="http://schemas.microsoft.com/office/drawing/2014/main" id="{78A0683E-2EF7-4473-BCF3-4D1EB654ECCD}"/>
              </a:ext>
            </a:extLst>
          </p:cNvPr>
          <p:cNvSpPr txBox="1"/>
          <p:nvPr/>
        </p:nvSpPr>
        <p:spPr>
          <a:xfrm>
            <a:off x="9005947" y="5868954"/>
            <a:ext cx="1744117" cy="369332"/>
          </a:xfrm>
          <a:prstGeom prst="rect">
            <a:avLst/>
          </a:prstGeom>
          <a:noFill/>
        </p:spPr>
        <p:txBody>
          <a:bodyPr wrap="square">
            <a:spAutoFit/>
          </a:bodyPr>
          <a:lstStyle/>
          <a:p>
            <a:pPr algn="ctr"/>
            <a:r>
              <a:rPr lang="ja-JP" altLang="en-US" sz="1800" dirty="0">
                <a:solidFill>
                  <a:srgbClr val="C00000"/>
                </a:solidFill>
              </a:rPr>
              <a:t>化け物。</a:t>
            </a:r>
            <a:endParaRPr lang="ja-JP" altLang="en-US" dirty="0">
              <a:solidFill>
                <a:srgbClr val="C00000"/>
              </a:solidFill>
            </a:endParaRPr>
          </a:p>
        </p:txBody>
      </p:sp>
      <p:pic>
        <p:nvPicPr>
          <p:cNvPr id="29" name="図 28" descr="男, 乗る, 空気, 再生 が含まれている画像&#10;&#10;自動的に生成された説明">
            <a:extLst>
              <a:ext uri="{FF2B5EF4-FFF2-40B4-BE49-F238E27FC236}">
                <a16:creationId xmlns:a16="http://schemas.microsoft.com/office/drawing/2014/main" id="{AE76DD16-EB42-4F3E-9CF3-DB8E59457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3983" y="1514177"/>
            <a:ext cx="2208146" cy="1541330"/>
          </a:xfrm>
          <a:prstGeom prst="rect">
            <a:avLst/>
          </a:prstGeom>
        </p:spPr>
      </p:pic>
      <p:pic>
        <p:nvPicPr>
          <p:cNvPr id="31" name="図 30" descr="エンジン, 空気, ストリート, 丘 が含まれている画像&#10;&#10;自動的に生成された説明">
            <a:extLst>
              <a:ext uri="{FF2B5EF4-FFF2-40B4-BE49-F238E27FC236}">
                <a16:creationId xmlns:a16="http://schemas.microsoft.com/office/drawing/2014/main" id="{5FD58392-2117-4B6A-97A3-BD78B6A1C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5639" y="4222725"/>
            <a:ext cx="2208146" cy="1541330"/>
          </a:xfrm>
          <a:prstGeom prst="rect">
            <a:avLst/>
          </a:prstGeom>
        </p:spPr>
      </p:pic>
      <p:pic>
        <p:nvPicPr>
          <p:cNvPr id="33" name="図 32" descr="イーグル, 男, 空気, スキー が含まれている画像&#10;&#10;自動的に生成された説明">
            <a:extLst>
              <a:ext uri="{FF2B5EF4-FFF2-40B4-BE49-F238E27FC236}">
                <a16:creationId xmlns:a16="http://schemas.microsoft.com/office/drawing/2014/main" id="{CE9C1745-F1D6-4117-9B3D-E98791589A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3983" y="4222725"/>
            <a:ext cx="2208146" cy="1541330"/>
          </a:xfrm>
          <a:prstGeom prst="rect">
            <a:avLst/>
          </a:prstGeom>
        </p:spPr>
      </p:pic>
    </p:spTree>
    <p:extLst>
      <p:ext uri="{BB962C8B-B14F-4D97-AF65-F5344CB8AC3E}">
        <p14:creationId xmlns:p14="http://schemas.microsoft.com/office/powerpoint/2010/main" val="73470629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1">
            <a:extLst>
              <a:ext uri="{FF2B5EF4-FFF2-40B4-BE49-F238E27FC236}">
                <a16:creationId xmlns:a16="http://schemas.microsoft.com/office/drawing/2014/main" id="{A856674F-1A88-4075-8501-DEBA7D24ED3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5051" b="39512"/>
          <a:stretch/>
        </p:blipFill>
        <p:spPr>
          <a:xfrm>
            <a:off x="20" y="1"/>
            <a:ext cx="12191980" cy="6857999"/>
          </a:xfrm>
          <a:prstGeom prst="rect">
            <a:avLst/>
          </a:prstGeom>
        </p:spPr>
      </p:pic>
      <p:sp>
        <p:nvSpPr>
          <p:cNvPr id="5" name="タイトル 1">
            <a:extLst>
              <a:ext uri="{FF2B5EF4-FFF2-40B4-BE49-F238E27FC236}">
                <a16:creationId xmlns:a16="http://schemas.microsoft.com/office/drawing/2014/main" id="{D8DD4B23-CA90-4C47-A6BF-062C42A131D8}"/>
              </a:ext>
            </a:extLst>
          </p:cNvPr>
          <p:cNvSpPr txBox="1">
            <a:spLocks/>
          </p:cNvSpPr>
          <p:nvPr/>
        </p:nvSpPr>
        <p:spPr>
          <a:xfrm>
            <a:off x="838200" y="1772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spcAft>
                <a:spcPts val="600"/>
              </a:spcAft>
            </a:pPr>
            <a:r>
              <a:rPr lang="ja-JP" altLang="en-US" dirty="0">
                <a:solidFill>
                  <a:srgbClr val="FFFFFF"/>
                </a:solidFill>
              </a:rPr>
              <a:t>コンセプト</a:t>
            </a:r>
          </a:p>
        </p:txBody>
      </p:sp>
      <p:sp>
        <p:nvSpPr>
          <p:cNvPr id="9" name="テキスト ボックス 8">
            <a:extLst>
              <a:ext uri="{FF2B5EF4-FFF2-40B4-BE49-F238E27FC236}">
                <a16:creationId xmlns:a16="http://schemas.microsoft.com/office/drawing/2014/main" id="{6C158195-8C9C-4A92-86E3-88B27EC64B3F}"/>
              </a:ext>
            </a:extLst>
          </p:cNvPr>
          <p:cNvSpPr txBox="1"/>
          <p:nvPr/>
        </p:nvSpPr>
        <p:spPr>
          <a:xfrm>
            <a:off x="189779" y="1474443"/>
            <a:ext cx="11812442" cy="369332"/>
          </a:xfrm>
          <a:prstGeom prst="rect">
            <a:avLst/>
          </a:prstGeom>
          <a:noFill/>
        </p:spPr>
        <p:txBody>
          <a:bodyPr wrap="square">
            <a:spAutoFit/>
          </a:bodyPr>
          <a:lstStyle/>
          <a:p>
            <a:pPr algn="ctr"/>
            <a:r>
              <a:rPr lang="ja-JP" altLang="en-US" dirty="0"/>
              <a:t>配達しながら</a:t>
            </a:r>
            <a:r>
              <a:rPr lang="ja-JP" altLang="en-US" sz="1800" dirty="0">
                <a:solidFill>
                  <a:srgbClr val="FFFFFF"/>
                </a:solidFill>
              </a:rPr>
              <a:t>化け物</a:t>
            </a:r>
            <a:r>
              <a:rPr lang="ja-JP" altLang="en-US" dirty="0"/>
              <a:t>を狩るパルクールのドライバーを務める。</a:t>
            </a:r>
            <a:endParaRPr lang="en-US" altLang="ja-JP" dirty="0"/>
          </a:p>
        </p:txBody>
      </p:sp>
      <p:pic>
        <p:nvPicPr>
          <p:cNvPr id="35" name="図 34" descr="建物, 窓, 写真, 座る が含まれている画像&#10;&#10;自動的に生成された説明">
            <a:extLst>
              <a:ext uri="{FF2B5EF4-FFF2-40B4-BE49-F238E27FC236}">
                <a16:creationId xmlns:a16="http://schemas.microsoft.com/office/drawing/2014/main" id="{D1CAD222-3601-45FE-B322-86D7F603C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2771" y="1846579"/>
            <a:ext cx="3845815" cy="2684456"/>
          </a:xfrm>
          <a:prstGeom prst="rect">
            <a:avLst/>
          </a:prstGeom>
        </p:spPr>
      </p:pic>
      <p:sp>
        <p:nvSpPr>
          <p:cNvPr id="39" name="テキスト ボックス 38">
            <a:extLst>
              <a:ext uri="{FF2B5EF4-FFF2-40B4-BE49-F238E27FC236}">
                <a16:creationId xmlns:a16="http://schemas.microsoft.com/office/drawing/2014/main" id="{9167D6E1-25A5-456E-8A77-9119C22D6985}"/>
              </a:ext>
            </a:extLst>
          </p:cNvPr>
          <p:cNvSpPr txBox="1"/>
          <p:nvPr/>
        </p:nvSpPr>
        <p:spPr>
          <a:xfrm>
            <a:off x="3048740" y="5616891"/>
            <a:ext cx="6094520" cy="369332"/>
          </a:xfrm>
          <a:prstGeom prst="rect">
            <a:avLst/>
          </a:prstGeom>
          <a:noFill/>
        </p:spPr>
        <p:txBody>
          <a:bodyPr wrap="square">
            <a:spAutoFit/>
          </a:bodyPr>
          <a:lstStyle/>
          <a:p>
            <a:pPr algn="ctr"/>
            <a:r>
              <a:rPr lang="ja-JP" altLang="en-US" dirty="0"/>
              <a:t>世界を自由に探索して、謎を解明しよう。</a:t>
            </a:r>
          </a:p>
        </p:txBody>
      </p:sp>
      <p:sp>
        <p:nvSpPr>
          <p:cNvPr id="41" name="テキスト ボックス 40">
            <a:extLst>
              <a:ext uri="{FF2B5EF4-FFF2-40B4-BE49-F238E27FC236}">
                <a16:creationId xmlns:a16="http://schemas.microsoft.com/office/drawing/2014/main" id="{BBBE75AA-A610-4AA4-8E7B-DC2AAAF83694}"/>
              </a:ext>
            </a:extLst>
          </p:cNvPr>
          <p:cNvSpPr txBox="1"/>
          <p:nvPr/>
        </p:nvSpPr>
        <p:spPr>
          <a:xfrm>
            <a:off x="375302" y="4665223"/>
            <a:ext cx="3737469" cy="369332"/>
          </a:xfrm>
          <a:prstGeom prst="rect">
            <a:avLst/>
          </a:prstGeom>
          <a:noFill/>
        </p:spPr>
        <p:txBody>
          <a:bodyPr wrap="square">
            <a:spAutoFit/>
          </a:bodyPr>
          <a:lstStyle/>
          <a:p>
            <a:pPr algn="ctr"/>
            <a:r>
              <a:rPr kumimoji="1" lang="ja-JP" altLang="en-US" dirty="0"/>
              <a:t>敵を退治する。</a:t>
            </a:r>
            <a:endParaRPr lang="ja-JP" altLang="en-US" dirty="0"/>
          </a:p>
        </p:txBody>
      </p:sp>
      <p:sp>
        <p:nvSpPr>
          <p:cNvPr id="45" name="テキスト ボックス 44">
            <a:extLst>
              <a:ext uri="{FF2B5EF4-FFF2-40B4-BE49-F238E27FC236}">
                <a16:creationId xmlns:a16="http://schemas.microsoft.com/office/drawing/2014/main" id="{80E00E87-1B3D-40F5-B774-4CEBB5AA9845}"/>
              </a:ext>
            </a:extLst>
          </p:cNvPr>
          <p:cNvSpPr txBox="1"/>
          <p:nvPr/>
        </p:nvSpPr>
        <p:spPr>
          <a:xfrm>
            <a:off x="7958586" y="4661158"/>
            <a:ext cx="3845815" cy="369332"/>
          </a:xfrm>
          <a:prstGeom prst="rect">
            <a:avLst/>
          </a:prstGeom>
          <a:noFill/>
        </p:spPr>
        <p:txBody>
          <a:bodyPr wrap="square">
            <a:spAutoFit/>
          </a:bodyPr>
          <a:lstStyle/>
          <a:p>
            <a:pPr algn="ctr"/>
            <a:r>
              <a:rPr lang="ja-JP" altLang="en-US" dirty="0"/>
              <a:t>都市の上でパルクール。</a:t>
            </a:r>
            <a:endParaRPr lang="en-US" altLang="ja-JP" dirty="0"/>
          </a:p>
        </p:txBody>
      </p:sp>
      <p:sp>
        <p:nvSpPr>
          <p:cNvPr id="46" name="テキスト ボックス 45">
            <a:extLst>
              <a:ext uri="{FF2B5EF4-FFF2-40B4-BE49-F238E27FC236}">
                <a16:creationId xmlns:a16="http://schemas.microsoft.com/office/drawing/2014/main" id="{9AF2032D-5FCA-44BD-97ED-D5D393CCF8B2}"/>
              </a:ext>
            </a:extLst>
          </p:cNvPr>
          <p:cNvSpPr txBox="1"/>
          <p:nvPr/>
        </p:nvSpPr>
        <p:spPr>
          <a:xfrm>
            <a:off x="4177434" y="4665223"/>
            <a:ext cx="3845815" cy="369332"/>
          </a:xfrm>
          <a:prstGeom prst="rect">
            <a:avLst/>
          </a:prstGeom>
          <a:noFill/>
        </p:spPr>
        <p:txBody>
          <a:bodyPr wrap="square">
            <a:spAutoFit/>
          </a:bodyPr>
          <a:lstStyle/>
          <a:p>
            <a:pPr algn="ctr"/>
            <a:r>
              <a:rPr lang="ja-JP" altLang="en-US" dirty="0"/>
              <a:t>荷物を配達。</a:t>
            </a:r>
            <a:endParaRPr lang="en-US" altLang="ja-JP" dirty="0"/>
          </a:p>
        </p:txBody>
      </p:sp>
      <p:pic>
        <p:nvPicPr>
          <p:cNvPr id="4" name="図 3" descr="写真, 男, 傘, 持つ が含まれている画像&#10;&#10;自動的に生成された説明">
            <a:extLst>
              <a:ext uri="{FF2B5EF4-FFF2-40B4-BE49-F238E27FC236}">
                <a16:creationId xmlns:a16="http://schemas.microsoft.com/office/drawing/2014/main" id="{3AB39EC1-41F6-458D-89D1-A998EB1D7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412" y="1842515"/>
            <a:ext cx="3845815" cy="2684455"/>
          </a:xfrm>
          <a:prstGeom prst="rect">
            <a:avLst/>
          </a:prstGeom>
        </p:spPr>
      </p:pic>
      <p:pic>
        <p:nvPicPr>
          <p:cNvPr id="7" name="図 6" descr="建物, 写真, 鳥, 吊るす が含まれている画像&#10;&#10;自動的に生成された説明">
            <a:extLst>
              <a:ext uri="{FF2B5EF4-FFF2-40B4-BE49-F238E27FC236}">
                <a16:creationId xmlns:a16="http://schemas.microsoft.com/office/drawing/2014/main" id="{E3EC98FE-8A46-4934-B376-27421D843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551" y="1842515"/>
            <a:ext cx="3827965" cy="2671996"/>
          </a:xfrm>
          <a:prstGeom prst="rect">
            <a:avLst/>
          </a:prstGeom>
        </p:spPr>
      </p:pic>
    </p:spTree>
    <p:extLst>
      <p:ext uri="{BB962C8B-B14F-4D97-AF65-F5344CB8AC3E}">
        <p14:creationId xmlns:p14="http://schemas.microsoft.com/office/powerpoint/2010/main" val="427081120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4" name="Picture 113">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79" name="図 78" descr="水, ボート, 大きい, 煙 が含まれている画像&#10;&#10;自動的に生成された説明">
            <a:extLst>
              <a:ext uri="{FF2B5EF4-FFF2-40B4-BE49-F238E27FC236}">
                <a16:creationId xmlns:a16="http://schemas.microsoft.com/office/drawing/2014/main" id="{65B67ED9-C643-430A-9363-EFC9E4850561}"/>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t="15463" r="1" b="47966"/>
          <a:stretch/>
        </p:blipFill>
        <p:spPr>
          <a:xfrm>
            <a:off x="20" y="10"/>
            <a:ext cx="12188932" cy="6857990"/>
          </a:xfrm>
          <a:prstGeom prst="rect">
            <a:avLst/>
          </a:prstGeom>
        </p:spPr>
      </p:pic>
      <p:sp>
        <p:nvSpPr>
          <p:cNvPr id="77" name="テキスト ボックス 76">
            <a:extLst>
              <a:ext uri="{FF2B5EF4-FFF2-40B4-BE49-F238E27FC236}">
                <a16:creationId xmlns:a16="http://schemas.microsoft.com/office/drawing/2014/main" id="{77AB3175-ADB8-4946-8ED2-0A52DB6E1F28}"/>
              </a:ext>
            </a:extLst>
          </p:cNvPr>
          <p:cNvSpPr txBox="1"/>
          <p:nvPr/>
        </p:nvSpPr>
        <p:spPr>
          <a:xfrm>
            <a:off x="1191965" y="552808"/>
            <a:ext cx="9801854" cy="193846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kumimoji="1" lang="ja-JP" altLang="en-US" sz="4400" dirty="0">
                <a:solidFill>
                  <a:srgbClr val="FFFFFF"/>
                </a:solidFill>
                <a:latin typeface="+mj-lt"/>
                <a:ea typeface="+mj-ea"/>
                <a:cs typeface="+mj-cs"/>
              </a:rPr>
              <a:t>ゲーム内容</a:t>
            </a:r>
          </a:p>
        </p:txBody>
      </p:sp>
      <p:sp>
        <p:nvSpPr>
          <p:cNvPr id="76" name="テキスト ボックス 75">
            <a:extLst>
              <a:ext uri="{FF2B5EF4-FFF2-40B4-BE49-F238E27FC236}">
                <a16:creationId xmlns:a16="http://schemas.microsoft.com/office/drawing/2014/main" id="{927BFE7D-9101-479E-9E6E-E05C5F7CD00A}"/>
              </a:ext>
            </a:extLst>
          </p:cNvPr>
          <p:cNvSpPr txBox="1"/>
          <p:nvPr/>
        </p:nvSpPr>
        <p:spPr>
          <a:xfrm>
            <a:off x="1191965" y="3174574"/>
            <a:ext cx="9801854" cy="2614231"/>
          </a:xfrm>
          <a:prstGeom prst="rect">
            <a:avLst/>
          </a:prstGeom>
        </p:spPr>
        <p:txBody>
          <a:bodyPr vert="horz" lIns="91440" tIns="45720" rIns="91440" bIns="45720" rtlCol="0" anchor="t">
            <a:normAutofit fontScale="92500" lnSpcReduction="20000"/>
          </a:bodyPr>
          <a:lstStyle/>
          <a:p>
            <a:pPr indent="-228600" algn="ctr">
              <a:lnSpc>
                <a:spcPct val="90000"/>
              </a:lnSpc>
              <a:spcAft>
                <a:spcPts val="600"/>
              </a:spcAft>
              <a:buFont typeface="Arial" panose="020B0604020202020204" pitchFamily="34" charset="0"/>
              <a:buChar char="•"/>
            </a:pPr>
            <a:r>
              <a:rPr kumimoji="1" lang="ja-JP" altLang="en-US" sz="2400" dirty="0">
                <a:solidFill>
                  <a:srgbClr val="FFFFFF"/>
                </a:solidFill>
              </a:rPr>
              <a:t>パルクール篇</a:t>
            </a:r>
            <a:endParaRPr kumimoji="1" lang="en-US" altLang="ja-JP" sz="2400" dirty="0">
              <a:solidFill>
                <a:srgbClr val="FFFFFF"/>
              </a:solidFill>
            </a:endParaRPr>
          </a:p>
          <a:p>
            <a:pPr indent="-228600" algn="ctr">
              <a:lnSpc>
                <a:spcPct val="90000"/>
              </a:lnSpc>
              <a:spcAft>
                <a:spcPts val="600"/>
              </a:spcAft>
              <a:buFont typeface="Arial" panose="020B0604020202020204" pitchFamily="34" charset="0"/>
              <a:buChar char="•"/>
            </a:pPr>
            <a:r>
              <a:rPr kumimoji="1" lang="ja-JP" altLang="en-US" sz="2400" dirty="0">
                <a:solidFill>
                  <a:srgbClr val="FFFFFF"/>
                </a:solidFill>
              </a:rPr>
              <a:t>　　壁や地形を活かして飛び移る・飛び降りる・回転して受け身をとるといったダイナミックな動作も繰り返し行い（走る・跳ぶ・登る）、場所に移動する。</a:t>
            </a:r>
            <a:endParaRPr kumimoji="1" lang="en-US" altLang="ja-JP" sz="2400" dirty="0">
              <a:solidFill>
                <a:srgbClr val="FFFFFF"/>
              </a:solidFill>
            </a:endParaRPr>
          </a:p>
          <a:p>
            <a:pPr indent="-228600" algn="ctr">
              <a:lnSpc>
                <a:spcPct val="90000"/>
              </a:lnSpc>
              <a:spcAft>
                <a:spcPts val="600"/>
              </a:spcAft>
              <a:buFont typeface="Arial" panose="020B0604020202020204" pitchFamily="34" charset="0"/>
              <a:buChar char="•"/>
            </a:pPr>
            <a:r>
              <a:rPr lang="ja-JP" altLang="en-US" sz="2400" dirty="0">
                <a:solidFill>
                  <a:srgbClr val="FFFFFF"/>
                </a:solidFill>
              </a:rPr>
              <a:t>配達篇</a:t>
            </a:r>
            <a:endParaRPr lang="en-US" altLang="ja-JP" sz="2400" dirty="0">
              <a:solidFill>
                <a:srgbClr val="FFFFFF"/>
              </a:solidFill>
            </a:endParaRPr>
          </a:p>
          <a:p>
            <a:pPr indent="-228600" algn="ctr">
              <a:lnSpc>
                <a:spcPct val="90000"/>
              </a:lnSpc>
              <a:spcAft>
                <a:spcPts val="600"/>
              </a:spcAft>
              <a:buFont typeface="Arial" panose="020B0604020202020204" pitchFamily="34" charset="0"/>
              <a:buChar char="•"/>
            </a:pPr>
            <a:r>
              <a:rPr lang="ja-JP" altLang="en-US" sz="2400" dirty="0">
                <a:solidFill>
                  <a:srgbClr val="FFFFFF"/>
                </a:solidFill>
              </a:rPr>
              <a:t>　　色んな要素を考え、配達路線図を企画する。</a:t>
            </a:r>
            <a:endParaRPr lang="en-US" altLang="ja-JP" sz="2400" dirty="0">
              <a:solidFill>
                <a:srgbClr val="FFFFFF"/>
              </a:solidFill>
            </a:endParaRPr>
          </a:p>
          <a:p>
            <a:pPr indent="-228600" algn="ctr">
              <a:lnSpc>
                <a:spcPct val="90000"/>
              </a:lnSpc>
              <a:spcAft>
                <a:spcPts val="600"/>
              </a:spcAft>
              <a:buFont typeface="Arial" panose="020B0604020202020204" pitchFamily="34" charset="0"/>
              <a:buChar char="•"/>
            </a:pPr>
            <a:r>
              <a:rPr kumimoji="1" lang="ja-JP" altLang="en-US" sz="2400" dirty="0">
                <a:solidFill>
                  <a:srgbClr val="FFFFFF"/>
                </a:solidFill>
              </a:rPr>
              <a:t>バトル篇</a:t>
            </a:r>
            <a:endParaRPr kumimoji="1" lang="en-US" altLang="ja-JP" sz="2400" dirty="0">
              <a:solidFill>
                <a:srgbClr val="FFFFFF"/>
              </a:solidFill>
            </a:endParaRPr>
          </a:p>
          <a:p>
            <a:pPr indent="-228600" algn="ctr">
              <a:lnSpc>
                <a:spcPct val="90000"/>
              </a:lnSpc>
              <a:spcAft>
                <a:spcPts val="600"/>
              </a:spcAft>
              <a:buFont typeface="Arial" panose="020B0604020202020204" pitchFamily="34" charset="0"/>
              <a:buChar char="•"/>
            </a:pPr>
            <a:r>
              <a:rPr kumimoji="1" lang="ja-JP" altLang="en-US" sz="2400" dirty="0">
                <a:solidFill>
                  <a:srgbClr val="FFFFFF"/>
                </a:solidFill>
              </a:rPr>
              <a:t>　　</a:t>
            </a:r>
            <a:r>
              <a:rPr lang="en-US" altLang="ja-JP" sz="2400" dirty="0">
                <a:solidFill>
                  <a:srgbClr val="FFFFFF"/>
                </a:solidFill>
              </a:rPr>
              <a:t> </a:t>
            </a:r>
            <a:r>
              <a:rPr lang="ja-JP" altLang="en-US" sz="2400" dirty="0">
                <a:solidFill>
                  <a:srgbClr val="FFFFFF"/>
                </a:solidFill>
              </a:rPr>
              <a:t>「</a:t>
            </a:r>
            <a:r>
              <a:rPr lang="ja-JP" altLang="en-US" sz="2400" dirty="0">
                <a:solidFill>
                  <a:srgbClr val="C00000"/>
                </a:solidFill>
              </a:rPr>
              <a:t>能気（のうき）</a:t>
            </a:r>
            <a:r>
              <a:rPr lang="ja-JP" altLang="en-US" sz="2400" dirty="0">
                <a:solidFill>
                  <a:srgbClr val="FFFFFF"/>
                </a:solidFill>
              </a:rPr>
              <a:t>」の力で武器や技などのバトル要素に楽しめる</a:t>
            </a:r>
            <a:r>
              <a:rPr lang="ja-JP" altLang="en-US" dirty="0">
                <a:solidFill>
                  <a:srgbClr val="FFFFFF"/>
                </a:solidFill>
              </a:rPr>
              <a:t>。</a:t>
            </a:r>
            <a:endParaRPr lang="en-US" altLang="ja-JP" dirty="0">
              <a:solidFill>
                <a:srgbClr val="FFFFFF"/>
              </a:solidFill>
            </a:endParaRPr>
          </a:p>
        </p:txBody>
      </p:sp>
      <p:sp>
        <p:nvSpPr>
          <p:cNvPr id="11" name="テキスト ボックス 10">
            <a:extLst>
              <a:ext uri="{FF2B5EF4-FFF2-40B4-BE49-F238E27FC236}">
                <a16:creationId xmlns:a16="http://schemas.microsoft.com/office/drawing/2014/main" id="{F79B0F5C-8E11-4702-987E-C35BA81539C1}"/>
              </a:ext>
            </a:extLst>
          </p:cNvPr>
          <p:cNvSpPr txBox="1"/>
          <p:nvPr/>
        </p:nvSpPr>
        <p:spPr>
          <a:xfrm>
            <a:off x="7155032" y="6305192"/>
            <a:ext cx="6094520" cy="369332"/>
          </a:xfrm>
          <a:prstGeom prst="rect">
            <a:avLst/>
          </a:prstGeom>
          <a:noFill/>
        </p:spPr>
        <p:txBody>
          <a:bodyPr wrap="square">
            <a:spAutoFit/>
          </a:bodyPr>
          <a:lstStyle/>
          <a:p>
            <a:pPr algn="ctr"/>
            <a:r>
              <a:rPr lang="ja-JP" altLang="en-US" dirty="0">
                <a:solidFill>
                  <a:schemeClr val="bg1"/>
                </a:solidFill>
              </a:rPr>
              <a:t>以下一部は開発の</a:t>
            </a:r>
            <a:r>
              <a:rPr lang="en-US" altLang="ja-JP" dirty="0">
                <a:solidFill>
                  <a:schemeClr val="bg1"/>
                </a:solidFill>
              </a:rPr>
              <a:t>demo</a:t>
            </a:r>
            <a:r>
              <a:rPr lang="ja-JP" altLang="en-US" dirty="0">
                <a:solidFill>
                  <a:schemeClr val="bg1"/>
                </a:solidFill>
              </a:rPr>
              <a:t>画面です。</a:t>
            </a:r>
          </a:p>
        </p:txBody>
      </p:sp>
    </p:spTree>
    <p:extLst>
      <p:ext uri="{BB962C8B-B14F-4D97-AF65-F5344CB8AC3E}">
        <p14:creationId xmlns:p14="http://schemas.microsoft.com/office/powerpoint/2010/main" val="199766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descr="水, ボート, 大きい, 煙 が含まれている画像&#10;&#10;自動的に生成された説明">
            <a:extLst>
              <a:ext uri="{FF2B5EF4-FFF2-40B4-BE49-F238E27FC236}">
                <a16:creationId xmlns:a16="http://schemas.microsoft.com/office/drawing/2014/main" id="{1424517C-908D-41F8-BCF9-B8B950D7272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68" b="47969"/>
          <a:stretch/>
        </p:blipFill>
        <p:spPr>
          <a:xfrm>
            <a:off x="0" y="0"/>
            <a:ext cx="12191980" cy="6857990"/>
          </a:xfrm>
          <a:prstGeom prst="rect">
            <a:avLst/>
          </a:prstGeom>
        </p:spPr>
      </p:pic>
      <p:pic>
        <p:nvPicPr>
          <p:cNvPr id="55" name="図 54">
            <a:extLst>
              <a:ext uri="{FF2B5EF4-FFF2-40B4-BE49-F238E27FC236}">
                <a16:creationId xmlns:a16="http://schemas.microsoft.com/office/drawing/2014/main" id="{FEAE1ACC-5DFE-4705-A443-03D333D308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9746" y="206837"/>
            <a:ext cx="2132695" cy="1198484"/>
          </a:xfrm>
          <a:prstGeom prst="rect">
            <a:avLst/>
          </a:prstGeom>
        </p:spPr>
      </p:pic>
      <p:pic>
        <p:nvPicPr>
          <p:cNvPr id="57" name="図 56">
            <a:extLst>
              <a:ext uri="{FF2B5EF4-FFF2-40B4-BE49-F238E27FC236}">
                <a16:creationId xmlns:a16="http://schemas.microsoft.com/office/drawing/2014/main" id="{2B043E6A-5F1D-4C12-B657-0BCBE8D671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72960" y="206838"/>
            <a:ext cx="2132695" cy="1198484"/>
          </a:xfrm>
          <a:prstGeom prst="rect">
            <a:avLst/>
          </a:prstGeom>
        </p:spPr>
      </p:pic>
      <p:pic>
        <p:nvPicPr>
          <p:cNvPr id="58" name="図 57">
            <a:extLst>
              <a:ext uri="{FF2B5EF4-FFF2-40B4-BE49-F238E27FC236}">
                <a16:creationId xmlns:a16="http://schemas.microsoft.com/office/drawing/2014/main" id="{DEB56DA3-6866-4040-9BC6-FCA6BD28941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04616" y="214271"/>
            <a:ext cx="2132695" cy="1198484"/>
          </a:xfrm>
          <a:prstGeom prst="rect">
            <a:avLst/>
          </a:prstGeom>
        </p:spPr>
      </p:pic>
      <p:pic>
        <p:nvPicPr>
          <p:cNvPr id="59" name="図 58">
            <a:extLst>
              <a:ext uri="{FF2B5EF4-FFF2-40B4-BE49-F238E27FC236}">
                <a16:creationId xmlns:a16="http://schemas.microsoft.com/office/drawing/2014/main" id="{2860CEFB-DA7D-4ED3-B4BF-A85DF0E732C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781052" y="1619557"/>
            <a:ext cx="2132695" cy="1198484"/>
          </a:xfrm>
          <a:prstGeom prst="rect">
            <a:avLst/>
          </a:prstGeom>
        </p:spPr>
      </p:pic>
      <p:pic>
        <p:nvPicPr>
          <p:cNvPr id="60" name="図 59">
            <a:extLst>
              <a:ext uri="{FF2B5EF4-FFF2-40B4-BE49-F238E27FC236}">
                <a16:creationId xmlns:a16="http://schemas.microsoft.com/office/drawing/2014/main" id="{EEF6DF66-FBC0-4E7E-8A99-CACB00EE2F3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913747" y="1625639"/>
            <a:ext cx="2132695" cy="1198484"/>
          </a:xfrm>
          <a:prstGeom prst="rect">
            <a:avLst/>
          </a:prstGeom>
        </p:spPr>
      </p:pic>
      <p:pic>
        <p:nvPicPr>
          <p:cNvPr id="76" name="図 75">
            <a:extLst>
              <a:ext uri="{FF2B5EF4-FFF2-40B4-BE49-F238E27FC236}">
                <a16:creationId xmlns:a16="http://schemas.microsoft.com/office/drawing/2014/main" id="{7C4239F5-48B7-4A59-A4F5-82ED966D77C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39746" y="2832311"/>
            <a:ext cx="2132693" cy="1198484"/>
          </a:xfrm>
          <a:prstGeom prst="rect">
            <a:avLst/>
          </a:prstGeom>
        </p:spPr>
      </p:pic>
      <p:pic>
        <p:nvPicPr>
          <p:cNvPr id="77" name="図 76">
            <a:extLst>
              <a:ext uri="{FF2B5EF4-FFF2-40B4-BE49-F238E27FC236}">
                <a16:creationId xmlns:a16="http://schemas.microsoft.com/office/drawing/2014/main" id="{3322FB89-6397-4813-9362-2729F4C90E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72450" y="2826125"/>
            <a:ext cx="2145621" cy="1205748"/>
          </a:xfrm>
          <a:prstGeom prst="rect">
            <a:avLst/>
          </a:prstGeom>
        </p:spPr>
      </p:pic>
      <p:pic>
        <p:nvPicPr>
          <p:cNvPr id="78" name="図 77">
            <a:extLst>
              <a:ext uri="{FF2B5EF4-FFF2-40B4-BE49-F238E27FC236}">
                <a16:creationId xmlns:a16="http://schemas.microsoft.com/office/drawing/2014/main" id="{D83CF9C7-59E4-4953-BC88-0734ED15DB0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418071" y="2817999"/>
            <a:ext cx="2145621" cy="1205748"/>
          </a:xfrm>
          <a:prstGeom prst="rect">
            <a:avLst/>
          </a:prstGeom>
        </p:spPr>
      </p:pic>
      <p:pic>
        <p:nvPicPr>
          <p:cNvPr id="79" name="図 78">
            <a:extLst>
              <a:ext uri="{FF2B5EF4-FFF2-40B4-BE49-F238E27FC236}">
                <a16:creationId xmlns:a16="http://schemas.microsoft.com/office/drawing/2014/main" id="{A175E64C-778C-46A6-B6BD-14BA9592165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74787" y="5442114"/>
            <a:ext cx="2132693" cy="1198484"/>
          </a:xfrm>
          <a:prstGeom prst="rect">
            <a:avLst/>
          </a:prstGeom>
        </p:spPr>
      </p:pic>
      <p:pic>
        <p:nvPicPr>
          <p:cNvPr id="80" name="図 79">
            <a:extLst>
              <a:ext uri="{FF2B5EF4-FFF2-40B4-BE49-F238E27FC236}">
                <a16:creationId xmlns:a16="http://schemas.microsoft.com/office/drawing/2014/main" id="{72257F06-5498-4EE8-8903-AAAD5AF9668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298302" y="5442114"/>
            <a:ext cx="2119769" cy="1191220"/>
          </a:xfrm>
          <a:prstGeom prst="rect">
            <a:avLst/>
          </a:prstGeom>
        </p:spPr>
      </p:pic>
      <p:pic>
        <p:nvPicPr>
          <p:cNvPr id="81" name="図 80">
            <a:extLst>
              <a:ext uri="{FF2B5EF4-FFF2-40B4-BE49-F238E27FC236}">
                <a16:creationId xmlns:a16="http://schemas.microsoft.com/office/drawing/2014/main" id="{EA221BBC-5556-461F-B2EC-B2CC1288153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418071" y="5442114"/>
            <a:ext cx="2145621" cy="1205748"/>
          </a:xfrm>
          <a:prstGeom prst="rect">
            <a:avLst/>
          </a:prstGeom>
        </p:spPr>
      </p:pic>
      <p:pic>
        <p:nvPicPr>
          <p:cNvPr id="82" name="図 81">
            <a:extLst>
              <a:ext uri="{FF2B5EF4-FFF2-40B4-BE49-F238E27FC236}">
                <a16:creationId xmlns:a16="http://schemas.microsoft.com/office/drawing/2014/main" id="{865BB0F0-0754-4840-AB39-8633009D15DB}"/>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773931" y="4016998"/>
            <a:ext cx="2132693" cy="1198484"/>
          </a:xfrm>
          <a:prstGeom prst="rect">
            <a:avLst/>
          </a:prstGeom>
        </p:spPr>
      </p:pic>
      <p:pic>
        <p:nvPicPr>
          <p:cNvPr id="83" name="図 82">
            <a:extLst>
              <a:ext uri="{FF2B5EF4-FFF2-40B4-BE49-F238E27FC236}">
                <a16:creationId xmlns:a16="http://schemas.microsoft.com/office/drawing/2014/main" id="{1E964138-9B74-4896-A2ED-0A0D7DC4713A}"/>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9911475" y="4021061"/>
            <a:ext cx="2118233" cy="1190357"/>
          </a:xfrm>
          <a:prstGeom prst="rect">
            <a:avLst/>
          </a:prstGeom>
        </p:spPr>
      </p:pic>
      <p:pic>
        <p:nvPicPr>
          <p:cNvPr id="7" name="図 6" descr="花の絵&#10;&#10;中程度の精度で自動的に生成された説明">
            <a:extLst>
              <a:ext uri="{FF2B5EF4-FFF2-40B4-BE49-F238E27FC236}">
                <a16:creationId xmlns:a16="http://schemas.microsoft.com/office/drawing/2014/main" id="{928D373A-0C03-49A4-A61B-6ABBC59B24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07561" y="1842268"/>
            <a:ext cx="3564071" cy="3125019"/>
          </a:xfrm>
          <a:prstGeom prst="rect">
            <a:avLst/>
          </a:prstGeom>
        </p:spPr>
      </p:pic>
      <p:pic>
        <p:nvPicPr>
          <p:cNvPr id="9" name="図 8">
            <a:extLst>
              <a:ext uri="{FF2B5EF4-FFF2-40B4-BE49-F238E27FC236}">
                <a16:creationId xmlns:a16="http://schemas.microsoft.com/office/drawing/2014/main" id="{AC1A6CF4-AA3E-4181-8DA0-AD69D6F5204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46620" y="2573178"/>
            <a:ext cx="594012" cy="606926"/>
          </a:xfrm>
          <a:prstGeom prst="rect">
            <a:avLst/>
          </a:prstGeom>
        </p:spPr>
      </p:pic>
      <p:sp>
        <p:nvSpPr>
          <p:cNvPr id="5" name="テキスト ボックス 4">
            <a:extLst>
              <a:ext uri="{FF2B5EF4-FFF2-40B4-BE49-F238E27FC236}">
                <a16:creationId xmlns:a16="http://schemas.microsoft.com/office/drawing/2014/main" id="{F1285697-714E-40AB-970E-CE6C9FD2A1A8}"/>
              </a:ext>
            </a:extLst>
          </p:cNvPr>
          <p:cNvSpPr txBox="1"/>
          <p:nvPr/>
        </p:nvSpPr>
        <p:spPr>
          <a:xfrm>
            <a:off x="10306145" y="4125503"/>
            <a:ext cx="1672253" cy="584775"/>
          </a:xfrm>
          <a:prstGeom prst="rect">
            <a:avLst/>
          </a:prstGeom>
          <a:noFill/>
        </p:spPr>
        <p:txBody>
          <a:bodyPr wrap="none" rtlCol="0">
            <a:spAutoFit/>
          </a:bodyPr>
          <a:lstStyle/>
          <a:p>
            <a:r>
              <a:rPr kumimoji="1" lang="ja-JP" altLang="en-US" sz="3200" dirty="0">
                <a:solidFill>
                  <a:schemeClr val="bg1"/>
                </a:solidFill>
              </a:rPr>
              <a:t>越える</a:t>
            </a:r>
            <a:r>
              <a:rPr kumimoji="1" lang="ja-JP" altLang="en-US" sz="2000" dirty="0">
                <a:solidFill>
                  <a:schemeClr val="bg1"/>
                </a:solidFill>
              </a:rPr>
              <a:t>。</a:t>
            </a:r>
          </a:p>
        </p:txBody>
      </p:sp>
      <p:sp>
        <p:nvSpPr>
          <p:cNvPr id="98" name="テキスト ボックス 97">
            <a:extLst>
              <a:ext uri="{FF2B5EF4-FFF2-40B4-BE49-F238E27FC236}">
                <a16:creationId xmlns:a16="http://schemas.microsoft.com/office/drawing/2014/main" id="{65EE6A8F-0E15-4CB8-9C5C-8D3B72E190CF}"/>
              </a:ext>
            </a:extLst>
          </p:cNvPr>
          <p:cNvSpPr txBox="1"/>
          <p:nvPr/>
        </p:nvSpPr>
        <p:spPr>
          <a:xfrm>
            <a:off x="1144478" y="820547"/>
            <a:ext cx="1415772" cy="584775"/>
          </a:xfrm>
          <a:prstGeom prst="rect">
            <a:avLst/>
          </a:prstGeom>
          <a:noFill/>
        </p:spPr>
        <p:txBody>
          <a:bodyPr wrap="none" rtlCol="0">
            <a:spAutoFit/>
          </a:bodyPr>
          <a:lstStyle/>
          <a:p>
            <a:r>
              <a:rPr kumimoji="1" lang="ja-JP" altLang="en-US" sz="3200" dirty="0">
                <a:solidFill>
                  <a:schemeClr val="bg1"/>
                </a:solidFill>
              </a:rPr>
              <a:t>跳ぶ。</a:t>
            </a:r>
          </a:p>
        </p:txBody>
      </p:sp>
      <p:sp>
        <p:nvSpPr>
          <p:cNvPr id="99" name="テキスト ボックス 98">
            <a:extLst>
              <a:ext uri="{FF2B5EF4-FFF2-40B4-BE49-F238E27FC236}">
                <a16:creationId xmlns:a16="http://schemas.microsoft.com/office/drawing/2014/main" id="{95B301A2-8100-405F-849C-D706471F2725}"/>
              </a:ext>
            </a:extLst>
          </p:cNvPr>
          <p:cNvSpPr txBox="1"/>
          <p:nvPr/>
        </p:nvSpPr>
        <p:spPr>
          <a:xfrm>
            <a:off x="532248" y="2894478"/>
            <a:ext cx="1826141" cy="584775"/>
          </a:xfrm>
          <a:prstGeom prst="rect">
            <a:avLst/>
          </a:prstGeom>
          <a:noFill/>
        </p:spPr>
        <p:txBody>
          <a:bodyPr wrap="none" rtlCol="0">
            <a:spAutoFit/>
          </a:bodyPr>
          <a:lstStyle/>
          <a:p>
            <a:r>
              <a:rPr kumimoji="1" lang="ja-JP" altLang="en-US" sz="3200" dirty="0">
                <a:solidFill>
                  <a:schemeClr val="bg1"/>
                </a:solidFill>
              </a:rPr>
              <a:t>ロール。</a:t>
            </a:r>
          </a:p>
        </p:txBody>
      </p:sp>
      <p:sp>
        <p:nvSpPr>
          <p:cNvPr id="100" name="テキスト ボックス 99">
            <a:extLst>
              <a:ext uri="{FF2B5EF4-FFF2-40B4-BE49-F238E27FC236}">
                <a16:creationId xmlns:a16="http://schemas.microsoft.com/office/drawing/2014/main" id="{1FF54C6A-D186-4779-813C-9A6B5D38BDB6}"/>
              </a:ext>
            </a:extLst>
          </p:cNvPr>
          <p:cNvSpPr txBox="1"/>
          <p:nvPr/>
        </p:nvSpPr>
        <p:spPr>
          <a:xfrm>
            <a:off x="7852909" y="2316925"/>
            <a:ext cx="2236510" cy="400110"/>
          </a:xfrm>
          <a:prstGeom prst="rect">
            <a:avLst/>
          </a:prstGeom>
          <a:noFill/>
        </p:spPr>
        <p:txBody>
          <a:bodyPr wrap="none" rtlCol="0">
            <a:spAutoFit/>
          </a:bodyPr>
          <a:lstStyle/>
          <a:p>
            <a:r>
              <a:rPr kumimoji="1" lang="ja-JP" altLang="en-US" sz="2000" dirty="0">
                <a:solidFill>
                  <a:schemeClr val="bg1"/>
                </a:solidFill>
              </a:rPr>
              <a:t>スライディング。</a:t>
            </a:r>
            <a:endParaRPr kumimoji="1" lang="en-US" altLang="ja-JP" sz="2000" dirty="0">
              <a:solidFill>
                <a:schemeClr val="bg1"/>
              </a:solidFill>
            </a:endParaRPr>
          </a:p>
        </p:txBody>
      </p:sp>
      <p:sp>
        <p:nvSpPr>
          <p:cNvPr id="103" name="テキスト ボックス 102">
            <a:extLst>
              <a:ext uri="{FF2B5EF4-FFF2-40B4-BE49-F238E27FC236}">
                <a16:creationId xmlns:a16="http://schemas.microsoft.com/office/drawing/2014/main" id="{9BEFE595-5ABD-4296-856F-B26AD766DE30}"/>
              </a:ext>
            </a:extLst>
          </p:cNvPr>
          <p:cNvSpPr txBox="1"/>
          <p:nvPr/>
        </p:nvSpPr>
        <p:spPr>
          <a:xfrm>
            <a:off x="2664716" y="5990967"/>
            <a:ext cx="1431169" cy="584775"/>
          </a:xfrm>
          <a:prstGeom prst="rect">
            <a:avLst/>
          </a:prstGeom>
          <a:noFill/>
        </p:spPr>
        <p:txBody>
          <a:bodyPr wrap="square" rtlCol="0">
            <a:spAutoFit/>
          </a:bodyPr>
          <a:lstStyle/>
          <a:p>
            <a:r>
              <a:rPr lang="ja-JP" altLang="en-US" sz="3200" b="0" i="0" dirty="0">
                <a:solidFill>
                  <a:srgbClr val="202124"/>
                </a:solidFill>
                <a:effectLst/>
                <a:latin typeface="arial" panose="020B0604020202020204" pitchFamily="34" charset="0"/>
              </a:rPr>
              <a:t>攀じる。</a:t>
            </a:r>
            <a:endParaRPr kumimoji="1" lang="ja-JP" altLang="en-US" sz="3200" dirty="0">
              <a:solidFill>
                <a:schemeClr val="bg1"/>
              </a:solidFill>
            </a:endParaRPr>
          </a:p>
        </p:txBody>
      </p:sp>
      <p:sp>
        <p:nvSpPr>
          <p:cNvPr id="106" name="テキスト ボックス 105">
            <a:extLst>
              <a:ext uri="{FF2B5EF4-FFF2-40B4-BE49-F238E27FC236}">
                <a16:creationId xmlns:a16="http://schemas.microsoft.com/office/drawing/2014/main" id="{85FA4C84-4FDF-4C87-8489-9451CA81CBC5}"/>
              </a:ext>
            </a:extLst>
          </p:cNvPr>
          <p:cNvSpPr txBox="1"/>
          <p:nvPr/>
        </p:nvSpPr>
        <p:spPr>
          <a:xfrm>
            <a:off x="83362" y="1795700"/>
            <a:ext cx="6094520" cy="708399"/>
          </a:xfrm>
          <a:prstGeom prst="rect">
            <a:avLst/>
          </a:prstGeom>
          <a:noFill/>
        </p:spPr>
        <p:txBody>
          <a:bodyPr wrap="square">
            <a:spAutoFit/>
          </a:bodyPr>
          <a:lstStyle/>
          <a:p>
            <a:pPr algn="ctr">
              <a:lnSpc>
                <a:spcPct val="90000"/>
              </a:lnSpc>
              <a:spcAft>
                <a:spcPts val="600"/>
              </a:spcAft>
            </a:pPr>
            <a:r>
              <a:rPr kumimoji="1" lang="ja-JP" altLang="en-US" sz="4400" dirty="0">
                <a:solidFill>
                  <a:srgbClr val="FFFFFF"/>
                </a:solidFill>
              </a:rPr>
              <a:t>パルクール篇</a:t>
            </a:r>
            <a:endParaRPr kumimoji="1" lang="en-US" altLang="ja-JP" sz="4400" dirty="0">
              <a:solidFill>
                <a:srgbClr val="FFFFFF"/>
              </a:solidFill>
            </a:endParaRPr>
          </a:p>
        </p:txBody>
      </p:sp>
      <p:sp>
        <p:nvSpPr>
          <p:cNvPr id="107" name="テキスト ボックス 106">
            <a:extLst>
              <a:ext uri="{FF2B5EF4-FFF2-40B4-BE49-F238E27FC236}">
                <a16:creationId xmlns:a16="http://schemas.microsoft.com/office/drawing/2014/main" id="{EA7C1144-1373-484F-B2F1-DA5F409AFA6B}"/>
              </a:ext>
            </a:extLst>
          </p:cNvPr>
          <p:cNvSpPr txBox="1"/>
          <p:nvPr/>
        </p:nvSpPr>
        <p:spPr>
          <a:xfrm>
            <a:off x="262286" y="4505622"/>
            <a:ext cx="6362524" cy="461665"/>
          </a:xfrm>
          <a:prstGeom prst="rect">
            <a:avLst/>
          </a:prstGeom>
          <a:noFill/>
        </p:spPr>
        <p:txBody>
          <a:bodyPr wrap="square">
            <a:spAutoFit/>
          </a:bodyPr>
          <a:lstStyle/>
          <a:p>
            <a:pPr algn="ctr"/>
            <a:r>
              <a:rPr kumimoji="1" lang="ja-JP" altLang="en-US" sz="2400" dirty="0"/>
              <a:t>簡単なキー操作で華麗なアクションができる。</a:t>
            </a:r>
            <a:endParaRPr kumimoji="1" lang="en-US" altLang="ja-JP" sz="2400" dirty="0"/>
          </a:p>
        </p:txBody>
      </p:sp>
      <p:sp>
        <p:nvSpPr>
          <p:cNvPr id="110" name="テキスト ボックス 109">
            <a:extLst>
              <a:ext uri="{FF2B5EF4-FFF2-40B4-BE49-F238E27FC236}">
                <a16:creationId xmlns:a16="http://schemas.microsoft.com/office/drawing/2014/main" id="{C48CFE1F-364F-47FC-A1B7-E532A50038B5}"/>
              </a:ext>
            </a:extLst>
          </p:cNvPr>
          <p:cNvSpPr txBox="1"/>
          <p:nvPr/>
        </p:nvSpPr>
        <p:spPr>
          <a:xfrm>
            <a:off x="5812521" y="645501"/>
            <a:ext cx="7136892" cy="461665"/>
          </a:xfrm>
          <a:prstGeom prst="rect">
            <a:avLst/>
          </a:prstGeom>
          <a:noFill/>
        </p:spPr>
        <p:txBody>
          <a:bodyPr wrap="square">
            <a:spAutoFit/>
          </a:bodyPr>
          <a:lstStyle/>
          <a:p>
            <a:pPr algn="ctr"/>
            <a:r>
              <a:rPr lang="ja-JP" altLang="en-US" sz="2400" dirty="0"/>
              <a:t>自己視点アクションゲーム</a:t>
            </a:r>
            <a:r>
              <a:rPr lang="en-US" altLang="ja-JP" sz="2400" dirty="0"/>
              <a:t>(FPS)</a:t>
            </a:r>
            <a:endParaRPr lang="ja-JP" altLang="en-US" sz="2400" dirty="0"/>
          </a:p>
        </p:txBody>
      </p:sp>
      <p:sp>
        <p:nvSpPr>
          <p:cNvPr id="111" name="テキスト ボックス 110">
            <a:extLst>
              <a:ext uri="{FF2B5EF4-FFF2-40B4-BE49-F238E27FC236}">
                <a16:creationId xmlns:a16="http://schemas.microsoft.com/office/drawing/2014/main" id="{4EF83C15-D9A7-47DC-B5F7-1A67384DD2B5}"/>
              </a:ext>
            </a:extLst>
          </p:cNvPr>
          <p:cNvSpPr txBox="1"/>
          <p:nvPr/>
        </p:nvSpPr>
        <p:spPr>
          <a:xfrm>
            <a:off x="6345301" y="5754506"/>
            <a:ext cx="7136892" cy="461665"/>
          </a:xfrm>
          <a:prstGeom prst="rect">
            <a:avLst/>
          </a:prstGeom>
          <a:noFill/>
        </p:spPr>
        <p:txBody>
          <a:bodyPr wrap="square">
            <a:spAutoFit/>
          </a:bodyPr>
          <a:lstStyle/>
          <a:p>
            <a:pPr algn="ctr"/>
            <a:r>
              <a:rPr lang="ja-JP" altLang="en-US" sz="2400" dirty="0"/>
              <a:t>世界に自由自在に走る。</a:t>
            </a:r>
          </a:p>
        </p:txBody>
      </p:sp>
      <p:sp>
        <p:nvSpPr>
          <p:cNvPr id="112" name="テキスト ボックス 111">
            <a:extLst>
              <a:ext uri="{FF2B5EF4-FFF2-40B4-BE49-F238E27FC236}">
                <a16:creationId xmlns:a16="http://schemas.microsoft.com/office/drawing/2014/main" id="{F00298AE-269A-4939-A72A-CF6D980540D8}"/>
              </a:ext>
            </a:extLst>
          </p:cNvPr>
          <p:cNvSpPr txBox="1"/>
          <p:nvPr/>
        </p:nvSpPr>
        <p:spPr>
          <a:xfrm>
            <a:off x="6240886" y="3246909"/>
            <a:ext cx="7136892" cy="461665"/>
          </a:xfrm>
          <a:prstGeom prst="rect">
            <a:avLst/>
          </a:prstGeom>
          <a:noFill/>
        </p:spPr>
        <p:txBody>
          <a:bodyPr wrap="square">
            <a:spAutoFit/>
          </a:bodyPr>
          <a:lstStyle/>
          <a:p>
            <a:pPr algn="ctr"/>
            <a:r>
              <a:rPr lang="ja-JP" altLang="en-US" sz="2400" dirty="0"/>
              <a:t>目の前の全てを超える。</a:t>
            </a:r>
          </a:p>
        </p:txBody>
      </p:sp>
    </p:spTree>
    <p:extLst>
      <p:ext uri="{BB962C8B-B14F-4D97-AF65-F5344CB8AC3E}">
        <p14:creationId xmlns:p14="http://schemas.microsoft.com/office/powerpoint/2010/main" val="19208614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図 30" descr="水, ボート, 大きい, 煙 が含まれている画像&#10;&#10;自動的に生成された説明">
            <a:extLst>
              <a:ext uri="{FF2B5EF4-FFF2-40B4-BE49-F238E27FC236}">
                <a16:creationId xmlns:a16="http://schemas.microsoft.com/office/drawing/2014/main" id="{D12EBF51-64BC-42EE-B850-5E89FA560D11}"/>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7373" r="-1" b="39875"/>
          <a:stretch/>
        </p:blipFill>
        <p:spPr>
          <a:xfrm>
            <a:off x="-170" y="10"/>
            <a:ext cx="8450317" cy="6857990"/>
          </a:xfrm>
          <a:prstGeom prst="rect">
            <a:avLst/>
          </a:prstGeom>
        </p:spPr>
      </p:pic>
      <p:sp>
        <p:nvSpPr>
          <p:cNvPr id="44" name="テキスト ボックス 43">
            <a:extLst>
              <a:ext uri="{FF2B5EF4-FFF2-40B4-BE49-F238E27FC236}">
                <a16:creationId xmlns:a16="http://schemas.microsoft.com/office/drawing/2014/main" id="{A8E58520-8680-4BD6-9B62-2F385E715FD7}"/>
              </a:ext>
            </a:extLst>
          </p:cNvPr>
          <p:cNvSpPr txBox="1"/>
          <p:nvPr/>
        </p:nvSpPr>
        <p:spPr>
          <a:xfrm>
            <a:off x="476443" y="5965838"/>
            <a:ext cx="4620584" cy="638604"/>
          </a:xfrm>
          <a:prstGeom prst="rect">
            <a:avLst/>
          </a:prstGeom>
        </p:spPr>
        <p:txBody>
          <a:bodyPr vert="horz" lIns="91440" tIns="45720" rIns="91440" bIns="45720" rtlCol="0" anchor="b">
            <a:normAutofit fontScale="92500" lnSpcReduction="10000"/>
          </a:bodyPr>
          <a:lstStyle/>
          <a:p>
            <a:pPr algn="ctr">
              <a:lnSpc>
                <a:spcPct val="90000"/>
              </a:lnSpc>
              <a:spcBef>
                <a:spcPct val="0"/>
              </a:spcBef>
              <a:spcAft>
                <a:spcPts val="600"/>
              </a:spcAft>
            </a:pPr>
            <a:r>
              <a:rPr kumimoji="1" lang="ja-JP" altLang="en-US" sz="4400" kern="1200" dirty="0">
                <a:solidFill>
                  <a:srgbClr val="FFFFFF"/>
                </a:solidFill>
                <a:latin typeface="+mj-lt"/>
                <a:ea typeface="+mj-ea"/>
                <a:cs typeface="+mj-cs"/>
              </a:rPr>
              <a:t>配達篇</a:t>
            </a:r>
            <a:endParaRPr kumimoji="1" lang="en-US" altLang="ja-JP" sz="4400" kern="1200" dirty="0">
              <a:solidFill>
                <a:srgbClr val="FFFFFF"/>
              </a:solidFill>
              <a:latin typeface="+mj-lt"/>
              <a:ea typeface="+mj-ea"/>
              <a:cs typeface="+mj-cs"/>
            </a:endParaRPr>
          </a:p>
        </p:txBody>
      </p:sp>
      <p:pic>
        <p:nvPicPr>
          <p:cNvPr id="27" name="図 26" descr="暗い部屋に立っている男性&#10;&#10;自動的に生成された説明">
            <a:extLst>
              <a:ext uri="{FF2B5EF4-FFF2-40B4-BE49-F238E27FC236}">
                <a16:creationId xmlns:a16="http://schemas.microsoft.com/office/drawing/2014/main" id="{30D9A5BC-884E-4E3C-9E1B-8E720EAB05A1}"/>
              </a:ext>
            </a:extLst>
          </p:cNvPr>
          <p:cNvPicPr>
            <a:picLocks noChangeAspect="1"/>
          </p:cNvPicPr>
          <p:nvPr/>
        </p:nvPicPr>
        <p:blipFill rotWithShape="1">
          <a:blip r:embed="rId3">
            <a:extLst>
              <a:ext uri="{28A0092B-C50C-407E-A947-70E740481C1C}">
                <a14:useLocalDpi xmlns:a14="http://schemas.microsoft.com/office/drawing/2010/main" val="0"/>
              </a:ext>
            </a:extLst>
          </a:blip>
          <a:srcRect t="11183" r="1" b="16359"/>
          <a:stretch/>
        </p:blipFill>
        <p:spPr>
          <a:xfrm>
            <a:off x="5856058" y="4906"/>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9" name="テキスト ボックス 8">
            <a:extLst>
              <a:ext uri="{FF2B5EF4-FFF2-40B4-BE49-F238E27FC236}">
                <a16:creationId xmlns:a16="http://schemas.microsoft.com/office/drawing/2014/main" id="{EF200877-920F-4C89-8291-1614DAA6A3AF}"/>
              </a:ext>
            </a:extLst>
          </p:cNvPr>
          <p:cNvSpPr txBox="1"/>
          <p:nvPr/>
        </p:nvSpPr>
        <p:spPr>
          <a:xfrm>
            <a:off x="699715" y="5635366"/>
            <a:ext cx="7091299" cy="898581"/>
          </a:xfrm>
          <a:prstGeom prst="rect">
            <a:avLst/>
          </a:prstGeom>
        </p:spPr>
        <p:txBody>
          <a:bodyPr vert="horz" lIns="91440" tIns="45720" rIns="91440" bIns="45720" rtlCol="0" anchor="ctr">
            <a:normAutofit/>
          </a:bodyPr>
          <a:lstStyle/>
          <a:p>
            <a:pPr>
              <a:lnSpc>
                <a:spcPct val="90000"/>
              </a:lnSpc>
              <a:spcBef>
                <a:spcPct val="0"/>
              </a:spcBef>
              <a:spcAft>
                <a:spcPts val="600"/>
              </a:spcAft>
            </a:pPr>
            <a:endParaRPr kumimoji="1" lang="en-US" altLang="ja-JP" sz="4000" kern="1200" dirty="0">
              <a:solidFill>
                <a:srgbClr val="FFFFFF"/>
              </a:solidFill>
              <a:latin typeface="+mj-lt"/>
              <a:ea typeface="+mj-ea"/>
              <a:cs typeface="+mj-cs"/>
            </a:endParaRPr>
          </a:p>
        </p:txBody>
      </p:sp>
      <p:sp>
        <p:nvSpPr>
          <p:cNvPr id="3" name="タイトル 1">
            <a:extLst>
              <a:ext uri="{FF2B5EF4-FFF2-40B4-BE49-F238E27FC236}">
                <a16:creationId xmlns:a16="http://schemas.microsoft.com/office/drawing/2014/main" id="{43E184B3-FA21-4487-93A4-C2C572FAACAF}"/>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spcAft>
                <a:spcPts val="600"/>
              </a:spcAft>
            </a:pPr>
            <a:endParaRPr lang="ja-JP" altLang="en-US" sz="6000" dirty="0">
              <a:solidFill>
                <a:srgbClr val="FFFFFF"/>
              </a:solidFill>
            </a:endParaRPr>
          </a:p>
        </p:txBody>
      </p:sp>
      <p:pic>
        <p:nvPicPr>
          <p:cNvPr id="35" name="図 34" descr="飛行機のエンジン&#10;&#10;低い精度で自動的に生成された説明">
            <a:extLst>
              <a:ext uri="{FF2B5EF4-FFF2-40B4-BE49-F238E27FC236}">
                <a16:creationId xmlns:a16="http://schemas.microsoft.com/office/drawing/2014/main" id="{0A00460F-BBA9-49CA-BA76-66D35EF27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43" y="1728078"/>
            <a:ext cx="5707865" cy="3984203"/>
          </a:xfrm>
          <a:prstGeom prst="rect">
            <a:avLst/>
          </a:prstGeom>
        </p:spPr>
      </p:pic>
      <p:sp>
        <p:nvSpPr>
          <p:cNvPr id="37" name="テキスト ボックス 36">
            <a:extLst>
              <a:ext uri="{FF2B5EF4-FFF2-40B4-BE49-F238E27FC236}">
                <a16:creationId xmlns:a16="http://schemas.microsoft.com/office/drawing/2014/main" id="{D6408B3F-14E9-4827-B229-D427F6335795}"/>
              </a:ext>
            </a:extLst>
          </p:cNvPr>
          <p:cNvSpPr txBox="1"/>
          <p:nvPr/>
        </p:nvSpPr>
        <p:spPr>
          <a:xfrm>
            <a:off x="318041" y="196574"/>
            <a:ext cx="7813893" cy="1200329"/>
          </a:xfrm>
          <a:prstGeom prst="rect">
            <a:avLst/>
          </a:prstGeom>
          <a:noFill/>
        </p:spPr>
        <p:txBody>
          <a:bodyPr wrap="square" rtlCol="0">
            <a:spAutoFit/>
          </a:bodyPr>
          <a:lstStyle/>
          <a:p>
            <a:r>
              <a:rPr kumimoji="1" lang="ja-JP" altLang="en-US" dirty="0">
                <a:solidFill>
                  <a:srgbClr val="FF0000"/>
                </a:solidFill>
              </a:rPr>
              <a:t>赤：</a:t>
            </a:r>
            <a:r>
              <a:rPr kumimoji="1" lang="ja-JP" altLang="en-US" dirty="0">
                <a:solidFill>
                  <a:schemeClr val="bg1"/>
                </a:solidFill>
              </a:rPr>
              <a:t>安全な長い路線が、時間が間に合わなさそう。</a:t>
            </a:r>
            <a:endParaRPr kumimoji="1" lang="en-US" altLang="ja-JP" dirty="0">
              <a:solidFill>
                <a:schemeClr val="bg1"/>
              </a:solidFill>
            </a:endParaRPr>
          </a:p>
          <a:p>
            <a:r>
              <a:rPr kumimoji="1" lang="ja-JP" altLang="en-US" dirty="0">
                <a:solidFill>
                  <a:srgbClr val="92D050"/>
                </a:solidFill>
              </a:rPr>
              <a:t>緑：</a:t>
            </a:r>
            <a:r>
              <a:rPr kumimoji="1" lang="ja-JP" altLang="en-US" dirty="0">
                <a:solidFill>
                  <a:schemeClr val="bg1"/>
                </a:solidFill>
              </a:rPr>
              <a:t>障害物がいっぱいあるので、高いパルクールのレベルが必要。</a:t>
            </a:r>
            <a:endParaRPr kumimoji="1" lang="en-US" altLang="ja-JP" dirty="0">
              <a:solidFill>
                <a:schemeClr val="bg1"/>
              </a:solidFill>
            </a:endParaRPr>
          </a:p>
          <a:p>
            <a:r>
              <a:rPr lang="ja-JP" altLang="en-US" dirty="0">
                <a:solidFill>
                  <a:srgbClr val="FFFF00"/>
                </a:solidFill>
              </a:rPr>
              <a:t>黄：</a:t>
            </a:r>
            <a:r>
              <a:rPr lang="ja-JP" altLang="en-US" dirty="0">
                <a:solidFill>
                  <a:schemeClr val="bg1"/>
                </a:solidFill>
              </a:rPr>
              <a:t>一番近いけど、敵が強いかも。</a:t>
            </a:r>
            <a:endParaRPr lang="en-US" altLang="ja-JP" dirty="0">
              <a:solidFill>
                <a:schemeClr val="bg1"/>
              </a:solidFill>
            </a:endParaRPr>
          </a:p>
          <a:p>
            <a:r>
              <a:rPr kumimoji="1" lang="ja-JP" altLang="en-US" dirty="0">
                <a:solidFill>
                  <a:srgbClr val="FF0000"/>
                </a:solidFill>
              </a:rPr>
              <a:t>色に対応した路線の敵は、その色の荷物に興味があるかもしれない。</a:t>
            </a:r>
          </a:p>
        </p:txBody>
      </p:sp>
      <p:sp>
        <p:nvSpPr>
          <p:cNvPr id="39" name="テキスト ボックス 38">
            <a:extLst>
              <a:ext uri="{FF2B5EF4-FFF2-40B4-BE49-F238E27FC236}">
                <a16:creationId xmlns:a16="http://schemas.microsoft.com/office/drawing/2014/main" id="{61CEEBC2-FD48-4C6A-93D7-AC84E1930D43}"/>
              </a:ext>
            </a:extLst>
          </p:cNvPr>
          <p:cNvSpPr txBox="1"/>
          <p:nvPr/>
        </p:nvSpPr>
        <p:spPr>
          <a:xfrm>
            <a:off x="6826242" y="2017587"/>
            <a:ext cx="923330" cy="3615321"/>
          </a:xfrm>
          <a:prstGeom prst="rect">
            <a:avLst/>
          </a:prstGeom>
          <a:noFill/>
        </p:spPr>
        <p:txBody>
          <a:bodyPr vert="eaVert" wrap="square" rtlCol="0">
            <a:spAutoFit/>
          </a:bodyPr>
          <a:lstStyle/>
          <a:p>
            <a:r>
              <a:rPr kumimoji="1" lang="ja-JP" altLang="en-US" sz="2400" dirty="0">
                <a:solidFill>
                  <a:schemeClr val="bg1"/>
                </a:solidFill>
              </a:rPr>
              <a:t>状況を判断して自由に路線を選択する。</a:t>
            </a:r>
            <a:endParaRPr lang="en-US" altLang="ja-JP" sz="2400" dirty="0">
              <a:solidFill>
                <a:schemeClr val="bg1"/>
              </a:solidFill>
            </a:endParaRPr>
          </a:p>
        </p:txBody>
      </p:sp>
      <p:pic>
        <p:nvPicPr>
          <p:cNvPr id="41" name="図 40" descr="ゲームの画面&#10;&#10;低い精度で自動的に生成された説明">
            <a:extLst>
              <a:ext uri="{FF2B5EF4-FFF2-40B4-BE49-F238E27FC236}">
                <a16:creationId xmlns:a16="http://schemas.microsoft.com/office/drawing/2014/main" id="{FEF22A8D-6DF5-4C11-9BF4-AFF0D1D0F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7473" y="173692"/>
            <a:ext cx="876190" cy="1095238"/>
          </a:xfrm>
          <a:prstGeom prst="rect">
            <a:avLst/>
          </a:prstGeom>
        </p:spPr>
      </p:pic>
      <p:pic>
        <p:nvPicPr>
          <p:cNvPr id="46" name="図 45" descr="記号, 雪, 座る, スキー が含まれている画像&#10;&#10;自動的に生成された説明">
            <a:extLst>
              <a:ext uri="{FF2B5EF4-FFF2-40B4-BE49-F238E27FC236}">
                <a16:creationId xmlns:a16="http://schemas.microsoft.com/office/drawing/2014/main" id="{C36D51CA-7587-4185-8FE2-F63BB9C4E2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2974" y="211787"/>
            <a:ext cx="790476" cy="1057143"/>
          </a:xfrm>
          <a:prstGeom prst="rect">
            <a:avLst/>
          </a:prstGeom>
        </p:spPr>
      </p:pic>
      <p:pic>
        <p:nvPicPr>
          <p:cNvPr id="50" name="図 49" descr="ケーキ, 座る, テーブル, ストリート が含まれている画像&#10;&#10;自動的に生成された説明">
            <a:extLst>
              <a:ext uri="{FF2B5EF4-FFF2-40B4-BE49-F238E27FC236}">
                <a16:creationId xmlns:a16="http://schemas.microsoft.com/office/drawing/2014/main" id="{E8F5AFC2-1D5C-4ECB-85BE-F4711B944D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98479" y="173692"/>
            <a:ext cx="809524" cy="1133333"/>
          </a:xfrm>
          <a:prstGeom prst="rect">
            <a:avLst/>
          </a:prstGeom>
        </p:spPr>
      </p:pic>
      <p:sp>
        <p:nvSpPr>
          <p:cNvPr id="52" name="テキスト ボックス 51">
            <a:extLst>
              <a:ext uri="{FF2B5EF4-FFF2-40B4-BE49-F238E27FC236}">
                <a16:creationId xmlns:a16="http://schemas.microsoft.com/office/drawing/2014/main" id="{0CFF550B-2251-4EE3-A64A-32379F4A87A6}"/>
              </a:ext>
            </a:extLst>
          </p:cNvPr>
          <p:cNvSpPr txBox="1"/>
          <p:nvPr/>
        </p:nvSpPr>
        <p:spPr>
          <a:xfrm>
            <a:off x="8668578" y="1377197"/>
            <a:ext cx="583671" cy="307777"/>
          </a:xfrm>
          <a:prstGeom prst="rect">
            <a:avLst/>
          </a:prstGeom>
          <a:noFill/>
        </p:spPr>
        <p:txBody>
          <a:bodyPr wrap="square" rtlCol="0">
            <a:spAutoFit/>
          </a:bodyPr>
          <a:lstStyle/>
          <a:p>
            <a:r>
              <a:rPr lang="ja-JP" altLang="en-US" sz="1400" dirty="0">
                <a:solidFill>
                  <a:srgbClr val="C00000"/>
                </a:solidFill>
              </a:rPr>
              <a:t>能気</a:t>
            </a:r>
            <a:endParaRPr kumimoji="1" lang="ja-JP" altLang="en-US" sz="1400" dirty="0"/>
          </a:p>
        </p:txBody>
      </p:sp>
      <p:sp>
        <p:nvSpPr>
          <p:cNvPr id="60" name="テキスト ボックス 59">
            <a:extLst>
              <a:ext uri="{FF2B5EF4-FFF2-40B4-BE49-F238E27FC236}">
                <a16:creationId xmlns:a16="http://schemas.microsoft.com/office/drawing/2014/main" id="{8C190DD4-BA8C-46B2-9E81-50239505F690}"/>
              </a:ext>
            </a:extLst>
          </p:cNvPr>
          <p:cNvSpPr txBox="1"/>
          <p:nvPr/>
        </p:nvSpPr>
        <p:spPr>
          <a:xfrm>
            <a:off x="9986376" y="1377196"/>
            <a:ext cx="583671" cy="307777"/>
          </a:xfrm>
          <a:prstGeom prst="rect">
            <a:avLst/>
          </a:prstGeom>
          <a:noFill/>
        </p:spPr>
        <p:txBody>
          <a:bodyPr wrap="square" rtlCol="0">
            <a:spAutoFit/>
          </a:bodyPr>
          <a:lstStyle/>
          <a:p>
            <a:r>
              <a:rPr kumimoji="1" lang="ja-JP" altLang="en-US" sz="1400" dirty="0">
                <a:solidFill>
                  <a:srgbClr val="FFFF00"/>
                </a:solidFill>
              </a:rPr>
              <a:t>食品</a:t>
            </a:r>
          </a:p>
        </p:txBody>
      </p:sp>
      <p:sp>
        <p:nvSpPr>
          <p:cNvPr id="62" name="テキスト ボックス 61">
            <a:extLst>
              <a:ext uri="{FF2B5EF4-FFF2-40B4-BE49-F238E27FC236}">
                <a16:creationId xmlns:a16="http://schemas.microsoft.com/office/drawing/2014/main" id="{5B2696F9-1750-49FA-A352-5049DF25DC6F}"/>
              </a:ext>
            </a:extLst>
          </p:cNvPr>
          <p:cNvSpPr txBox="1"/>
          <p:nvPr/>
        </p:nvSpPr>
        <p:spPr>
          <a:xfrm>
            <a:off x="11311405" y="1377196"/>
            <a:ext cx="583671" cy="307777"/>
          </a:xfrm>
          <a:prstGeom prst="rect">
            <a:avLst/>
          </a:prstGeom>
          <a:noFill/>
        </p:spPr>
        <p:txBody>
          <a:bodyPr wrap="square" rtlCol="0">
            <a:spAutoFit/>
          </a:bodyPr>
          <a:lstStyle/>
          <a:p>
            <a:r>
              <a:rPr kumimoji="1" lang="ja-JP" altLang="en-US" sz="1400" dirty="0">
                <a:solidFill>
                  <a:srgbClr val="00B050"/>
                </a:solidFill>
              </a:rPr>
              <a:t>雑物</a:t>
            </a:r>
          </a:p>
        </p:txBody>
      </p:sp>
      <p:sp>
        <p:nvSpPr>
          <p:cNvPr id="63" name="テキスト ボックス 62">
            <a:extLst>
              <a:ext uri="{FF2B5EF4-FFF2-40B4-BE49-F238E27FC236}">
                <a16:creationId xmlns:a16="http://schemas.microsoft.com/office/drawing/2014/main" id="{E89C1287-9356-4124-8D51-B198DAE3EDD7}"/>
              </a:ext>
            </a:extLst>
          </p:cNvPr>
          <p:cNvSpPr txBox="1"/>
          <p:nvPr/>
        </p:nvSpPr>
        <p:spPr>
          <a:xfrm>
            <a:off x="10318452" y="2255695"/>
            <a:ext cx="1292662" cy="3615321"/>
          </a:xfrm>
          <a:prstGeom prst="rect">
            <a:avLst/>
          </a:prstGeom>
          <a:noFill/>
        </p:spPr>
        <p:txBody>
          <a:bodyPr vert="eaVert" wrap="square" rtlCol="0">
            <a:spAutoFit/>
          </a:bodyPr>
          <a:lstStyle/>
          <a:p>
            <a:r>
              <a:rPr kumimoji="1" lang="ja-JP" altLang="en-US" sz="2400" dirty="0">
                <a:solidFill>
                  <a:srgbClr val="FF0000"/>
                </a:solidFill>
              </a:rPr>
              <a:t>重さ</a:t>
            </a:r>
            <a:r>
              <a:rPr kumimoji="1" lang="ja-JP" altLang="en-US" sz="2400" dirty="0">
                <a:solidFill>
                  <a:schemeClr val="bg1"/>
                </a:solidFill>
              </a:rPr>
              <a:t>、</a:t>
            </a:r>
            <a:r>
              <a:rPr kumimoji="1" lang="ja-JP" altLang="en-US" sz="2400" dirty="0">
                <a:solidFill>
                  <a:srgbClr val="FFFF00"/>
                </a:solidFill>
              </a:rPr>
              <a:t>大きさ</a:t>
            </a:r>
            <a:r>
              <a:rPr kumimoji="1" lang="ja-JP" altLang="en-US" sz="2400" dirty="0">
                <a:solidFill>
                  <a:schemeClr val="bg1"/>
                </a:solidFill>
              </a:rPr>
              <a:t>、</a:t>
            </a:r>
            <a:r>
              <a:rPr kumimoji="1" lang="ja-JP" altLang="en-US" sz="2400" dirty="0">
                <a:solidFill>
                  <a:srgbClr val="00B050"/>
                </a:solidFill>
              </a:rPr>
              <a:t>固さ</a:t>
            </a:r>
            <a:r>
              <a:rPr kumimoji="1" lang="ja-JP" altLang="en-US" sz="2400" dirty="0">
                <a:solidFill>
                  <a:schemeClr val="bg1"/>
                </a:solidFill>
              </a:rPr>
              <a:t>なども配達うまくできるかがかかっている。</a:t>
            </a:r>
            <a:endParaRPr lang="en-US" altLang="ja-JP" sz="2400" dirty="0">
              <a:solidFill>
                <a:schemeClr val="bg1"/>
              </a:solidFill>
            </a:endParaRPr>
          </a:p>
        </p:txBody>
      </p:sp>
    </p:spTree>
    <p:extLst>
      <p:ext uri="{BB962C8B-B14F-4D97-AF65-F5344CB8AC3E}">
        <p14:creationId xmlns:p14="http://schemas.microsoft.com/office/powerpoint/2010/main" val="483284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図 2" descr="水, ボート, 大きい, 煙 が含まれている画像&#10;&#10;自動的に生成された説明">
            <a:extLst>
              <a:ext uri="{FF2B5EF4-FFF2-40B4-BE49-F238E27FC236}">
                <a16:creationId xmlns:a16="http://schemas.microsoft.com/office/drawing/2014/main" id="{DFAC47B5-62AB-4540-BCAD-6E16F2E6C33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5468" b="47970"/>
          <a:stretch/>
        </p:blipFill>
        <p:spPr>
          <a:xfrm>
            <a:off x="20" y="10"/>
            <a:ext cx="12191980" cy="6857990"/>
          </a:xfrm>
          <a:prstGeom prst="rect">
            <a:avLst/>
          </a:prstGeom>
        </p:spPr>
      </p:pic>
      <p:pic>
        <p:nvPicPr>
          <p:cNvPr id="91" name="図 90">
            <a:extLst>
              <a:ext uri="{FF2B5EF4-FFF2-40B4-BE49-F238E27FC236}">
                <a16:creationId xmlns:a16="http://schemas.microsoft.com/office/drawing/2014/main" id="{35F1200A-16F7-434E-998A-6F5CA1CDC0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582" y="170667"/>
            <a:ext cx="3690661" cy="2073997"/>
          </a:xfrm>
          <a:prstGeom prst="rect">
            <a:avLst/>
          </a:prstGeom>
        </p:spPr>
      </p:pic>
      <p:pic>
        <p:nvPicPr>
          <p:cNvPr id="92" name="図 91">
            <a:extLst>
              <a:ext uri="{FF2B5EF4-FFF2-40B4-BE49-F238E27FC236}">
                <a16:creationId xmlns:a16="http://schemas.microsoft.com/office/drawing/2014/main" id="{CD6B3924-D8B8-4203-A6DC-AFDE048ACE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6379" y="2264100"/>
            <a:ext cx="3690661" cy="2073995"/>
          </a:xfrm>
          <a:prstGeom prst="rect">
            <a:avLst/>
          </a:prstGeom>
        </p:spPr>
      </p:pic>
      <p:pic>
        <p:nvPicPr>
          <p:cNvPr id="93" name="図 92">
            <a:extLst>
              <a:ext uri="{FF2B5EF4-FFF2-40B4-BE49-F238E27FC236}">
                <a16:creationId xmlns:a16="http://schemas.microsoft.com/office/drawing/2014/main" id="{7D5E4726-7F3F-4536-9AAB-36AEDE2E71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2447" y="4338094"/>
            <a:ext cx="3674593" cy="2064965"/>
          </a:xfrm>
          <a:prstGeom prst="rect">
            <a:avLst/>
          </a:prstGeom>
        </p:spPr>
      </p:pic>
      <p:sp>
        <p:nvSpPr>
          <p:cNvPr id="94" name="四角形: 角を丸くする 93">
            <a:extLst>
              <a:ext uri="{FF2B5EF4-FFF2-40B4-BE49-F238E27FC236}">
                <a16:creationId xmlns:a16="http://schemas.microsoft.com/office/drawing/2014/main" id="{D660ECDE-8703-447B-A651-A09E686A8E07}"/>
              </a:ext>
            </a:extLst>
          </p:cNvPr>
          <p:cNvSpPr/>
          <p:nvPr/>
        </p:nvSpPr>
        <p:spPr>
          <a:xfrm>
            <a:off x="199425" y="1770161"/>
            <a:ext cx="1314342" cy="405194"/>
          </a:xfrm>
          <a:prstGeom prst="roundRect">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b="1">
              <a:ln w="22225">
                <a:solidFill>
                  <a:schemeClr val="accent2"/>
                </a:solidFill>
                <a:prstDash val="solid"/>
              </a:ln>
              <a:solidFill>
                <a:srgbClr val="C00000"/>
              </a:solidFill>
            </a:endParaRPr>
          </a:p>
        </p:txBody>
      </p:sp>
      <p:sp>
        <p:nvSpPr>
          <p:cNvPr id="95" name="四角形: 角を丸くする 94">
            <a:extLst>
              <a:ext uri="{FF2B5EF4-FFF2-40B4-BE49-F238E27FC236}">
                <a16:creationId xmlns:a16="http://schemas.microsoft.com/office/drawing/2014/main" id="{E4DA3B64-6F4F-4DD6-A40A-0F87AAE58C63}"/>
              </a:ext>
            </a:extLst>
          </p:cNvPr>
          <p:cNvSpPr/>
          <p:nvPr/>
        </p:nvSpPr>
        <p:spPr>
          <a:xfrm>
            <a:off x="171779" y="3945516"/>
            <a:ext cx="1314342" cy="405194"/>
          </a:xfrm>
          <a:prstGeom prst="roundRect">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96" name="四角形: 角を丸くする 95">
            <a:extLst>
              <a:ext uri="{FF2B5EF4-FFF2-40B4-BE49-F238E27FC236}">
                <a16:creationId xmlns:a16="http://schemas.microsoft.com/office/drawing/2014/main" id="{03602A74-8048-48AD-BDC2-62CF76705BBB}"/>
              </a:ext>
            </a:extLst>
          </p:cNvPr>
          <p:cNvSpPr/>
          <p:nvPr/>
        </p:nvSpPr>
        <p:spPr>
          <a:xfrm>
            <a:off x="99560" y="5935645"/>
            <a:ext cx="1487077" cy="532802"/>
          </a:xfrm>
          <a:prstGeom prst="roundRect">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pic>
        <p:nvPicPr>
          <p:cNvPr id="97" name="図 96">
            <a:extLst>
              <a:ext uri="{FF2B5EF4-FFF2-40B4-BE49-F238E27FC236}">
                <a16:creationId xmlns:a16="http://schemas.microsoft.com/office/drawing/2014/main" id="{97ECA1AB-B48F-4FBA-BD8C-B5800FB8B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935177" y="3605665"/>
            <a:ext cx="2248021" cy="2296209"/>
          </a:xfrm>
          <a:prstGeom prst="rect">
            <a:avLst/>
          </a:prstGeom>
        </p:spPr>
      </p:pic>
      <p:pic>
        <p:nvPicPr>
          <p:cNvPr id="98" name="図 97" descr="グラフィカル ユーザー インターフェイス が含まれている画像&#10;&#10;自動的に生成された説明">
            <a:extLst>
              <a:ext uri="{FF2B5EF4-FFF2-40B4-BE49-F238E27FC236}">
                <a16:creationId xmlns:a16="http://schemas.microsoft.com/office/drawing/2014/main" id="{192DC1B9-E1D7-43C9-B7EE-EBF7C1F042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4628" y="158379"/>
            <a:ext cx="5793928" cy="3255944"/>
          </a:xfrm>
          <a:prstGeom prst="rect">
            <a:avLst/>
          </a:prstGeom>
        </p:spPr>
      </p:pic>
      <p:sp>
        <p:nvSpPr>
          <p:cNvPr id="100" name="四角形: 角を丸くする 99">
            <a:extLst>
              <a:ext uri="{FF2B5EF4-FFF2-40B4-BE49-F238E27FC236}">
                <a16:creationId xmlns:a16="http://schemas.microsoft.com/office/drawing/2014/main" id="{E9A3754C-46A8-40E2-9F19-46491A97450C}"/>
              </a:ext>
            </a:extLst>
          </p:cNvPr>
          <p:cNvSpPr/>
          <p:nvPr/>
        </p:nvSpPr>
        <p:spPr>
          <a:xfrm>
            <a:off x="3886073" y="2780294"/>
            <a:ext cx="1688025" cy="560282"/>
          </a:xfrm>
          <a:prstGeom prst="roundRect">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cxnSp>
        <p:nvCxnSpPr>
          <p:cNvPr id="101" name="直線矢印コネクタ 100">
            <a:extLst>
              <a:ext uri="{FF2B5EF4-FFF2-40B4-BE49-F238E27FC236}">
                <a16:creationId xmlns:a16="http://schemas.microsoft.com/office/drawing/2014/main" id="{773BD56D-2E6B-4E57-9B49-B441135F9BD0}"/>
              </a:ext>
            </a:extLst>
          </p:cNvPr>
          <p:cNvCxnSpPr>
            <a:cxnSpLocks/>
            <a:stCxn id="94" idx="2"/>
            <a:endCxn id="95" idx="0"/>
          </p:cNvCxnSpPr>
          <p:nvPr/>
        </p:nvCxnSpPr>
        <p:spPr>
          <a:xfrm flipH="1">
            <a:off x="828950" y="2175355"/>
            <a:ext cx="27646" cy="17701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 name="直線矢印コネクタ 101">
            <a:extLst>
              <a:ext uri="{FF2B5EF4-FFF2-40B4-BE49-F238E27FC236}">
                <a16:creationId xmlns:a16="http://schemas.microsoft.com/office/drawing/2014/main" id="{1B714923-258E-4EB0-BD61-84F500182C06}"/>
              </a:ext>
            </a:extLst>
          </p:cNvPr>
          <p:cNvCxnSpPr>
            <a:cxnSpLocks/>
            <a:stCxn id="95" idx="2"/>
            <a:endCxn id="96" idx="0"/>
          </p:cNvCxnSpPr>
          <p:nvPr/>
        </p:nvCxnSpPr>
        <p:spPr>
          <a:xfrm>
            <a:off x="828950" y="4350710"/>
            <a:ext cx="14149" cy="15849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直線矢印コネクタ 102">
            <a:extLst>
              <a:ext uri="{FF2B5EF4-FFF2-40B4-BE49-F238E27FC236}">
                <a16:creationId xmlns:a16="http://schemas.microsoft.com/office/drawing/2014/main" id="{69268FEA-7D02-4C77-8D92-D008B50E13BD}"/>
              </a:ext>
            </a:extLst>
          </p:cNvPr>
          <p:cNvCxnSpPr>
            <a:cxnSpLocks/>
            <a:stCxn id="96" idx="3"/>
            <a:endCxn id="100" idx="1"/>
          </p:cNvCxnSpPr>
          <p:nvPr/>
        </p:nvCxnSpPr>
        <p:spPr>
          <a:xfrm flipV="1">
            <a:off x="1586637" y="3060435"/>
            <a:ext cx="2299436" cy="31416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4" name="テキスト ボックス 103">
            <a:extLst>
              <a:ext uri="{FF2B5EF4-FFF2-40B4-BE49-F238E27FC236}">
                <a16:creationId xmlns:a16="http://schemas.microsoft.com/office/drawing/2014/main" id="{012C559D-44DA-4667-A839-2C39EC9B3618}"/>
              </a:ext>
            </a:extLst>
          </p:cNvPr>
          <p:cNvSpPr txBox="1"/>
          <p:nvPr/>
        </p:nvSpPr>
        <p:spPr>
          <a:xfrm>
            <a:off x="5775686" y="2196061"/>
            <a:ext cx="3299653" cy="707886"/>
          </a:xfrm>
          <a:prstGeom prst="rect">
            <a:avLst/>
          </a:prstGeom>
          <a:noFill/>
        </p:spPr>
        <p:txBody>
          <a:bodyPr wrap="square" rtlCol="0">
            <a:spAutoFit/>
          </a:bodyPr>
          <a:lstStyle/>
          <a:p>
            <a:r>
              <a:rPr kumimoji="1" lang="ja-JP" altLang="en-US" sz="2000" dirty="0"/>
              <a:t>　　パルクールで</a:t>
            </a:r>
            <a:r>
              <a:rPr lang="ja-JP" altLang="en-US" sz="2000" dirty="0">
                <a:solidFill>
                  <a:srgbClr val="C00000"/>
                </a:solidFill>
              </a:rPr>
              <a:t>能気（のうき）</a:t>
            </a:r>
            <a:r>
              <a:rPr lang="ja-JP" altLang="en-US" sz="2000" dirty="0"/>
              <a:t>を積む。</a:t>
            </a:r>
            <a:endParaRPr kumimoji="1" lang="ja-JP" altLang="en-US" sz="2000" dirty="0"/>
          </a:p>
        </p:txBody>
      </p:sp>
      <p:sp>
        <p:nvSpPr>
          <p:cNvPr id="105" name="四角形: 角を丸くする 104">
            <a:extLst>
              <a:ext uri="{FF2B5EF4-FFF2-40B4-BE49-F238E27FC236}">
                <a16:creationId xmlns:a16="http://schemas.microsoft.com/office/drawing/2014/main" id="{E70E9026-1B56-415C-B11B-E7FCB4E48CEE}"/>
              </a:ext>
            </a:extLst>
          </p:cNvPr>
          <p:cNvSpPr/>
          <p:nvPr/>
        </p:nvSpPr>
        <p:spPr>
          <a:xfrm>
            <a:off x="5665543" y="1868184"/>
            <a:ext cx="3607654" cy="1407671"/>
          </a:xfrm>
          <a:prstGeom prst="roundRect">
            <a:avLst/>
          </a:prstGeom>
          <a:noFill/>
          <a:ln w="762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pic>
        <p:nvPicPr>
          <p:cNvPr id="107" name="図 106" descr="絵と文字の加工写真&#10;&#10;低い精度で自動的に生成された説明">
            <a:extLst>
              <a:ext uri="{FF2B5EF4-FFF2-40B4-BE49-F238E27FC236}">
                <a16:creationId xmlns:a16="http://schemas.microsoft.com/office/drawing/2014/main" id="{BB6C7A09-6DDB-4290-A78D-82C76F5C63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86508">
            <a:off x="8420101" y="4364887"/>
            <a:ext cx="580952" cy="885714"/>
          </a:xfrm>
          <a:prstGeom prst="rect">
            <a:avLst/>
          </a:prstGeom>
        </p:spPr>
      </p:pic>
      <p:pic>
        <p:nvPicPr>
          <p:cNvPr id="108" name="図 107" descr="チェーン, テーブル, ダニ が含まれている画像&#10;&#10;自動的に生成された説明">
            <a:extLst>
              <a:ext uri="{FF2B5EF4-FFF2-40B4-BE49-F238E27FC236}">
                <a16:creationId xmlns:a16="http://schemas.microsoft.com/office/drawing/2014/main" id="{C736509F-0720-4250-86C2-5372F7904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0208683" y="-44772"/>
            <a:ext cx="2362296" cy="2895238"/>
          </a:xfrm>
          <a:prstGeom prst="rect">
            <a:avLst/>
          </a:prstGeom>
        </p:spPr>
      </p:pic>
      <p:pic>
        <p:nvPicPr>
          <p:cNvPr id="109" name="図 108" descr="黒い背景とぼやけた写真&#10;&#10;中程度の精度で自動的に生成された説明">
            <a:extLst>
              <a:ext uri="{FF2B5EF4-FFF2-40B4-BE49-F238E27FC236}">
                <a16:creationId xmlns:a16="http://schemas.microsoft.com/office/drawing/2014/main" id="{476CD98E-508F-4D92-9146-93BED20B4D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7356033">
            <a:off x="9526065" y="225451"/>
            <a:ext cx="2063605" cy="3241206"/>
          </a:xfrm>
          <a:prstGeom prst="rect">
            <a:avLst/>
          </a:prstGeom>
        </p:spPr>
      </p:pic>
      <p:pic>
        <p:nvPicPr>
          <p:cNvPr id="110" name="図 109" descr="動物, 暗い, 座る, ケーキ が含まれている画像&#10;&#10;自動的に生成された説明">
            <a:extLst>
              <a:ext uri="{FF2B5EF4-FFF2-40B4-BE49-F238E27FC236}">
                <a16:creationId xmlns:a16="http://schemas.microsoft.com/office/drawing/2014/main" id="{1DC81641-CBA0-4B6F-BD59-831DE3AD77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4492" y="2604848"/>
            <a:ext cx="717268" cy="800564"/>
          </a:xfrm>
          <a:prstGeom prst="rect">
            <a:avLst/>
          </a:prstGeom>
        </p:spPr>
      </p:pic>
      <p:pic>
        <p:nvPicPr>
          <p:cNvPr id="111" name="図 110" descr="動物, 軟体動物, 花 が含まれている画像&#10;&#10;自動的に生成された説明">
            <a:extLst>
              <a:ext uri="{FF2B5EF4-FFF2-40B4-BE49-F238E27FC236}">
                <a16:creationId xmlns:a16="http://schemas.microsoft.com/office/drawing/2014/main" id="{8687BB05-39EB-4F3B-BF56-D6C905B037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a:off x="4082763" y="3287839"/>
            <a:ext cx="1716094" cy="1082221"/>
          </a:xfrm>
          <a:prstGeom prst="rect">
            <a:avLst/>
          </a:prstGeom>
        </p:spPr>
      </p:pic>
      <p:pic>
        <p:nvPicPr>
          <p:cNvPr id="112" name="図 111">
            <a:extLst>
              <a:ext uri="{FF2B5EF4-FFF2-40B4-BE49-F238E27FC236}">
                <a16:creationId xmlns:a16="http://schemas.microsoft.com/office/drawing/2014/main" id="{B0E599CB-2922-42E6-8AB0-739063913B5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239983">
            <a:off x="6359167" y="3367359"/>
            <a:ext cx="1177361" cy="2707931"/>
          </a:xfrm>
          <a:prstGeom prst="rect">
            <a:avLst/>
          </a:prstGeom>
        </p:spPr>
      </p:pic>
      <p:pic>
        <p:nvPicPr>
          <p:cNvPr id="99" name="図 98" descr="鳥, 水鳥 が含まれている画像&#10;&#10;自動的に生成された説明">
            <a:extLst>
              <a:ext uri="{FF2B5EF4-FFF2-40B4-BE49-F238E27FC236}">
                <a16:creationId xmlns:a16="http://schemas.microsoft.com/office/drawing/2014/main" id="{A42E606F-9E53-4F3B-93BD-7B3893219B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402951" flipH="1" flipV="1">
            <a:off x="7791643" y="2733508"/>
            <a:ext cx="3972804" cy="2178146"/>
          </a:xfrm>
          <a:prstGeom prst="rect">
            <a:avLst/>
          </a:prstGeom>
        </p:spPr>
      </p:pic>
      <p:sp>
        <p:nvSpPr>
          <p:cNvPr id="113" name="テキスト ボックス 112">
            <a:extLst>
              <a:ext uri="{FF2B5EF4-FFF2-40B4-BE49-F238E27FC236}">
                <a16:creationId xmlns:a16="http://schemas.microsoft.com/office/drawing/2014/main" id="{F1906C0C-DAEB-4E5F-B58B-F68F56BCA69F}"/>
              </a:ext>
            </a:extLst>
          </p:cNvPr>
          <p:cNvSpPr txBox="1"/>
          <p:nvPr/>
        </p:nvSpPr>
        <p:spPr>
          <a:xfrm>
            <a:off x="3719358" y="4423035"/>
            <a:ext cx="4873203" cy="461665"/>
          </a:xfrm>
          <a:prstGeom prst="rect">
            <a:avLst/>
          </a:prstGeom>
          <a:noFill/>
        </p:spPr>
        <p:txBody>
          <a:bodyPr wrap="square" rtlCol="0">
            <a:spAutoFit/>
          </a:bodyPr>
          <a:lstStyle/>
          <a:p>
            <a:pPr algn="ctr"/>
            <a:r>
              <a:rPr lang="ja-JP" altLang="en-US" sz="2400" dirty="0">
                <a:solidFill>
                  <a:srgbClr val="C00000"/>
                </a:solidFill>
              </a:rPr>
              <a:t>能気（のうき）</a:t>
            </a:r>
            <a:r>
              <a:rPr lang="ja-JP" altLang="en-US" sz="2400" dirty="0"/>
              <a:t>で</a:t>
            </a:r>
            <a:r>
              <a:rPr lang="ja-JP" altLang="en-US" sz="2400" dirty="0">
                <a:solidFill>
                  <a:srgbClr val="C00000"/>
                </a:solidFill>
              </a:rPr>
              <a:t>兵器</a:t>
            </a:r>
            <a:r>
              <a:rPr lang="ja-JP" altLang="en-US" sz="2400" dirty="0"/>
              <a:t>を制作</a:t>
            </a:r>
            <a:r>
              <a:rPr lang="ja-JP" altLang="en-US" sz="2400" dirty="0">
                <a:solidFill>
                  <a:schemeClr val="bg1"/>
                </a:solidFill>
              </a:rPr>
              <a:t>。</a:t>
            </a:r>
            <a:endParaRPr kumimoji="1" lang="ja-JP" altLang="en-US" sz="2400" dirty="0">
              <a:solidFill>
                <a:schemeClr val="bg1"/>
              </a:solidFill>
            </a:endParaRPr>
          </a:p>
        </p:txBody>
      </p:sp>
      <p:sp>
        <p:nvSpPr>
          <p:cNvPr id="114" name="テキスト ボックス 113">
            <a:extLst>
              <a:ext uri="{FF2B5EF4-FFF2-40B4-BE49-F238E27FC236}">
                <a16:creationId xmlns:a16="http://schemas.microsoft.com/office/drawing/2014/main" id="{50AAAD8B-3BD6-423E-A665-1448052160BD}"/>
              </a:ext>
            </a:extLst>
          </p:cNvPr>
          <p:cNvSpPr txBox="1"/>
          <p:nvPr/>
        </p:nvSpPr>
        <p:spPr>
          <a:xfrm>
            <a:off x="4144676" y="5855596"/>
            <a:ext cx="7922038" cy="1058688"/>
          </a:xfrm>
          <a:prstGeom prst="rect">
            <a:avLst/>
          </a:prstGeom>
          <a:noFill/>
        </p:spPr>
        <p:txBody>
          <a:bodyPr wrap="square">
            <a:spAutoFit/>
          </a:bodyPr>
          <a:lstStyle/>
          <a:p>
            <a:pPr algn="ctr">
              <a:lnSpc>
                <a:spcPct val="90000"/>
              </a:lnSpc>
              <a:spcAft>
                <a:spcPts val="600"/>
              </a:spcAft>
            </a:pPr>
            <a:r>
              <a:rPr lang="ja-JP" altLang="en-US" sz="2000" dirty="0">
                <a:solidFill>
                  <a:srgbClr val="C00000"/>
                </a:solidFill>
              </a:rPr>
              <a:t>兵器</a:t>
            </a:r>
            <a:r>
              <a:rPr lang="ja-JP" altLang="en-US" sz="2000" dirty="0"/>
              <a:t>の</a:t>
            </a:r>
            <a:r>
              <a:rPr lang="ja-JP" altLang="en-US" sz="2000" dirty="0">
                <a:solidFill>
                  <a:srgbClr val="C00000"/>
                </a:solidFill>
              </a:rPr>
              <a:t>耐久値</a:t>
            </a:r>
            <a:r>
              <a:rPr lang="ja-JP" altLang="en-US" sz="2000" dirty="0"/>
              <a:t>があるので立ち回って戦う</a:t>
            </a:r>
            <a:r>
              <a:rPr kumimoji="1" lang="ja-JP" altLang="en-US" sz="4400" dirty="0"/>
              <a:t>バトル篇</a:t>
            </a:r>
            <a:endParaRPr kumimoji="1" lang="en-US" altLang="ja-JP" sz="4400" dirty="0"/>
          </a:p>
          <a:p>
            <a:pPr algn="ctr">
              <a:lnSpc>
                <a:spcPct val="90000"/>
              </a:lnSpc>
              <a:spcAft>
                <a:spcPts val="600"/>
              </a:spcAft>
            </a:pPr>
            <a:endParaRPr kumimoji="1" lang="en-US" altLang="ja-JP" sz="2000" dirty="0"/>
          </a:p>
        </p:txBody>
      </p:sp>
      <p:pic>
        <p:nvPicPr>
          <p:cNvPr id="106" name="図 105" descr="花の絵&#10;&#10;中程度の精度で自動的に生成された説明">
            <a:extLst>
              <a:ext uri="{FF2B5EF4-FFF2-40B4-BE49-F238E27FC236}">
                <a16:creationId xmlns:a16="http://schemas.microsoft.com/office/drawing/2014/main" id="{DA11F664-3734-4A1A-8AEB-D77328E1293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9931625" flipH="1">
            <a:off x="8502064" y="3217680"/>
            <a:ext cx="2445625" cy="2304762"/>
          </a:xfrm>
          <a:prstGeom prst="rect">
            <a:avLst/>
          </a:prstGeom>
        </p:spPr>
      </p:pic>
    </p:spTree>
    <p:extLst>
      <p:ext uri="{BB962C8B-B14F-4D97-AF65-F5344CB8AC3E}">
        <p14:creationId xmlns:p14="http://schemas.microsoft.com/office/powerpoint/2010/main" val="114733618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図 9" descr="煙が出ているゲーム画面&#10;&#10;低い精度で自動的に生成された説明">
            <a:extLst>
              <a:ext uri="{FF2B5EF4-FFF2-40B4-BE49-F238E27FC236}">
                <a16:creationId xmlns:a16="http://schemas.microsoft.com/office/drawing/2014/main" id="{A117AE98-E241-474D-ABED-0EB07C2C6A1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3887" r="12114" b="1"/>
          <a:stretch/>
        </p:blipFill>
        <p:spPr>
          <a:xfrm>
            <a:off x="-2" y="10"/>
            <a:ext cx="12192002" cy="6857990"/>
          </a:xfrm>
          <a:prstGeom prst="rect">
            <a:avLst/>
          </a:prstGeom>
        </p:spPr>
      </p:pic>
      <p:sp>
        <p:nvSpPr>
          <p:cNvPr id="11" name="テキスト ボックス 10">
            <a:extLst>
              <a:ext uri="{FF2B5EF4-FFF2-40B4-BE49-F238E27FC236}">
                <a16:creationId xmlns:a16="http://schemas.microsoft.com/office/drawing/2014/main" id="{46916950-6DDF-442D-A622-0EE842F91DDE}"/>
              </a:ext>
            </a:extLst>
          </p:cNvPr>
          <p:cNvSpPr txBox="1"/>
          <p:nvPr/>
        </p:nvSpPr>
        <p:spPr>
          <a:xfrm>
            <a:off x="1191802" y="3218097"/>
            <a:ext cx="4363616" cy="72418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kumimoji="1" lang="ja-JP" altLang="en-US" sz="4400" dirty="0">
                <a:solidFill>
                  <a:srgbClr val="FFFFFF"/>
                </a:solidFill>
                <a:latin typeface="+mj-lt"/>
                <a:ea typeface="+mj-ea"/>
                <a:cs typeface="+mj-cs"/>
              </a:rPr>
              <a:t>システム</a:t>
            </a:r>
          </a:p>
        </p:txBody>
      </p:sp>
      <p:pic>
        <p:nvPicPr>
          <p:cNvPr id="15" name="図 14" descr="屋外, 建物, 写真, 大きい が含まれている画像&#10;&#10;自動的に生成された説明">
            <a:extLst>
              <a:ext uri="{FF2B5EF4-FFF2-40B4-BE49-F238E27FC236}">
                <a16:creationId xmlns:a16="http://schemas.microsoft.com/office/drawing/2014/main" id="{7A69EF02-9BF8-45AA-AD72-0FA06D420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343" y="4225338"/>
            <a:ext cx="5576494" cy="2452509"/>
          </a:xfrm>
          <a:prstGeom prst="rect">
            <a:avLst/>
          </a:prstGeom>
        </p:spPr>
      </p:pic>
      <p:pic>
        <p:nvPicPr>
          <p:cNvPr id="19" name="図 18" descr="建物, 市, ボート, 大きい が含まれている画像&#10;&#10;自動的に生成された説明">
            <a:extLst>
              <a:ext uri="{FF2B5EF4-FFF2-40B4-BE49-F238E27FC236}">
                <a16:creationId xmlns:a16="http://schemas.microsoft.com/office/drawing/2014/main" id="{90899490-0C7A-4E11-B459-6729EE235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343" y="180152"/>
            <a:ext cx="5576494" cy="3104861"/>
          </a:xfrm>
          <a:prstGeom prst="rect">
            <a:avLst/>
          </a:prstGeom>
        </p:spPr>
      </p:pic>
      <p:pic>
        <p:nvPicPr>
          <p:cNvPr id="25" name="図 24">
            <a:extLst>
              <a:ext uri="{FF2B5EF4-FFF2-40B4-BE49-F238E27FC236}">
                <a16:creationId xmlns:a16="http://schemas.microsoft.com/office/drawing/2014/main" id="{3EAED97C-6D58-436D-9B0C-65B736E6D54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11959" y="1828189"/>
            <a:ext cx="3059941" cy="2624949"/>
          </a:xfrm>
          <a:prstGeom prst="rect">
            <a:avLst/>
          </a:prstGeom>
        </p:spPr>
      </p:pic>
      <p:sp>
        <p:nvSpPr>
          <p:cNvPr id="21" name="テキスト ボックス 20">
            <a:extLst>
              <a:ext uri="{FF2B5EF4-FFF2-40B4-BE49-F238E27FC236}">
                <a16:creationId xmlns:a16="http://schemas.microsoft.com/office/drawing/2014/main" id="{FA3DAE86-68C8-4C7C-B9C8-E8BA065CCECE}"/>
              </a:ext>
            </a:extLst>
          </p:cNvPr>
          <p:cNvSpPr txBox="1"/>
          <p:nvPr/>
        </p:nvSpPr>
        <p:spPr>
          <a:xfrm>
            <a:off x="772315" y="360785"/>
            <a:ext cx="4868713" cy="769441"/>
          </a:xfrm>
          <a:prstGeom prst="rect">
            <a:avLst/>
          </a:prstGeom>
          <a:noFill/>
        </p:spPr>
        <p:txBody>
          <a:bodyPr wrap="square" rtlCol="0">
            <a:spAutoFit/>
          </a:bodyPr>
          <a:lstStyle/>
          <a:p>
            <a:r>
              <a:rPr lang="ja-JP" altLang="en-US" sz="1600" dirty="0">
                <a:solidFill>
                  <a:srgbClr val="C00000"/>
                </a:solidFill>
              </a:rPr>
              <a:t>能気</a:t>
            </a:r>
            <a:r>
              <a:rPr lang="ja-JP" altLang="en-US" sz="1600" dirty="0"/>
              <a:t>は、ずっと上に行く。</a:t>
            </a:r>
            <a:endParaRPr lang="en-US" altLang="ja-JP" sz="1600" dirty="0"/>
          </a:p>
          <a:p>
            <a:r>
              <a:rPr kumimoji="1" lang="ja-JP" altLang="en-US" sz="1600" dirty="0"/>
              <a:t>故に</a:t>
            </a:r>
            <a:r>
              <a:rPr kumimoji="1" lang="ja-JP" altLang="en-US" sz="2800" dirty="0"/>
              <a:t>一つの</a:t>
            </a:r>
            <a:r>
              <a:rPr kumimoji="1" lang="ja-JP" altLang="en-US" sz="2800" dirty="0">
                <a:solidFill>
                  <a:srgbClr val="FF0000"/>
                </a:solidFill>
              </a:rPr>
              <a:t>シティ</a:t>
            </a:r>
            <a:r>
              <a:rPr kumimoji="1" lang="ja-JP" altLang="en-US" sz="2800" dirty="0"/>
              <a:t>、二つの</a:t>
            </a:r>
            <a:r>
              <a:rPr kumimoji="1" lang="ja-JP" altLang="en-US" sz="2800" dirty="0">
                <a:solidFill>
                  <a:srgbClr val="FF0000"/>
                </a:solidFill>
              </a:rPr>
              <a:t>世界</a:t>
            </a:r>
            <a:r>
              <a:rPr kumimoji="1" lang="ja-JP" altLang="en-US" sz="2800" dirty="0"/>
              <a:t>。</a:t>
            </a:r>
          </a:p>
        </p:txBody>
      </p:sp>
      <p:sp>
        <p:nvSpPr>
          <p:cNvPr id="23" name="テキスト ボックス 22">
            <a:extLst>
              <a:ext uri="{FF2B5EF4-FFF2-40B4-BE49-F238E27FC236}">
                <a16:creationId xmlns:a16="http://schemas.microsoft.com/office/drawing/2014/main" id="{E498F489-C02E-4A4D-A97B-D5E6FB315C6B}"/>
              </a:ext>
            </a:extLst>
          </p:cNvPr>
          <p:cNvSpPr txBox="1"/>
          <p:nvPr/>
        </p:nvSpPr>
        <p:spPr>
          <a:xfrm>
            <a:off x="6810103" y="478404"/>
            <a:ext cx="783771" cy="1446550"/>
          </a:xfrm>
          <a:prstGeom prst="rect">
            <a:avLst/>
          </a:prstGeom>
          <a:noFill/>
        </p:spPr>
        <p:txBody>
          <a:bodyPr wrap="square" rtlCol="0">
            <a:spAutoFit/>
          </a:bodyPr>
          <a:lstStyle/>
          <a:p>
            <a:r>
              <a:rPr kumimoji="1" lang="ja-JP" altLang="en-US" sz="4400" dirty="0">
                <a:solidFill>
                  <a:schemeClr val="bg1"/>
                </a:solidFill>
              </a:rPr>
              <a:t>上界</a:t>
            </a:r>
          </a:p>
        </p:txBody>
      </p:sp>
      <p:sp>
        <p:nvSpPr>
          <p:cNvPr id="41" name="テキスト ボックス 40">
            <a:extLst>
              <a:ext uri="{FF2B5EF4-FFF2-40B4-BE49-F238E27FC236}">
                <a16:creationId xmlns:a16="http://schemas.microsoft.com/office/drawing/2014/main" id="{94D0A9D6-86F5-4609-9681-53CA9AE4CCED}"/>
              </a:ext>
            </a:extLst>
          </p:cNvPr>
          <p:cNvSpPr txBox="1"/>
          <p:nvPr/>
        </p:nvSpPr>
        <p:spPr>
          <a:xfrm>
            <a:off x="6810103" y="4933046"/>
            <a:ext cx="783771" cy="1446550"/>
          </a:xfrm>
          <a:prstGeom prst="rect">
            <a:avLst/>
          </a:prstGeom>
          <a:noFill/>
        </p:spPr>
        <p:txBody>
          <a:bodyPr wrap="square" rtlCol="0">
            <a:spAutoFit/>
          </a:bodyPr>
          <a:lstStyle/>
          <a:p>
            <a:r>
              <a:rPr kumimoji="1" lang="ja-JP" altLang="en-US" sz="4400" dirty="0"/>
              <a:t>下</a:t>
            </a:r>
            <a:endParaRPr kumimoji="1" lang="en-US" altLang="ja-JP" sz="4400" dirty="0"/>
          </a:p>
          <a:p>
            <a:r>
              <a:rPr lang="ja-JP" altLang="en-US" sz="4400" dirty="0"/>
              <a:t>界</a:t>
            </a:r>
            <a:endParaRPr kumimoji="1" lang="ja-JP" altLang="en-US" sz="4400" dirty="0"/>
          </a:p>
        </p:txBody>
      </p:sp>
      <p:sp>
        <p:nvSpPr>
          <p:cNvPr id="42" name="テキスト ボックス 41">
            <a:extLst>
              <a:ext uri="{FF2B5EF4-FFF2-40B4-BE49-F238E27FC236}">
                <a16:creationId xmlns:a16="http://schemas.microsoft.com/office/drawing/2014/main" id="{47B24F82-9430-4E6A-B86A-859D907595AD}"/>
              </a:ext>
            </a:extLst>
          </p:cNvPr>
          <p:cNvSpPr txBox="1"/>
          <p:nvPr/>
        </p:nvSpPr>
        <p:spPr>
          <a:xfrm>
            <a:off x="737481" y="1165420"/>
            <a:ext cx="5576494" cy="1415772"/>
          </a:xfrm>
          <a:prstGeom prst="rect">
            <a:avLst/>
          </a:prstGeom>
          <a:noFill/>
        </p:spPr>
        <p:txBody>
          <a:bodyPr wrap="square" rtlCol="0">
            <a:spAutoFit/>
          </a:bodyPr>
          <a:lstStyle/>
          <a:p>
            <a:r>
              <a:rPr kumimoji="1" lang="ja-JP" altLang="en-US" sz="3200" dirty="0"/>
              <a:t>富豪、貴族、権力の天国</a:t>
            </a:r>
            <a:endParaRPr kumimoji="1" lang="en-US" altLang="ja-JP" sz="3200" dirty="0"/>
          </a:p>
          <a:p>
            <a:r>
              <a:rPr lang="ja-JP" altLang="en-US" dirty="0">
                <a:solidFill>
                  <a:srgbClr val="C00000"/>
                </a:solidFill>
              </a:rPr>
              <a:t>　　天能使</a:t>
            </a:r>
            <a:r>
              <a:rPr lang="ja-JP" altLang="en-US" dirty="0"/>
              <a:t>が活躍している場所。貧民達夢の地。</a:t>
            </a:r>
            <a:endParaRPr lang="en-US" altLang="ja-JP" dirty="0"/>
          </a:p>
          <a:p>
            <a:r>
              <a:rPr lang="ja-JP" altLang="en-US" dirty="0"/>
              <a:t>　　都会のてっぺんに高いビルが</a:t>
            </a:r>
            <a:r>
              <a:rPr lang="ja-JP" altLang="en-US" dirty="0">
                <a:solidFill>
                  <a:schemeClr val="bg1"/>
                </a:solidFill>
              </a:rPr>
              <a:t>そびえ、パル</a:t>
            </a:r>
            <a:r>
              <a:rPr lang="ja-JP" altLang="en-US" dirty="0"/>
              <a:t>クールのジャンプ力が必要。</a:t>
            </a:r>
          </a:p>
        </p:txBody>
      </p:sp>
      <p:sp>
        <p:nvSpPr>
          <p:cNvPr id="43" name="テキスト ボックス 42">
            <a:extLst>
              <a:ext uri="{FF2B5EF4-FFF2-40B4-BE49-F238E27FC236}">
                <a16:creationId xmlns:a16="http://schemas.microsoft.com/office/drawing/2014/main" id="{1AA96B90-DAC5-4053-B446-907C53990003}"/>
              </a:ext>
            </a:extLst>
          </p:cNvPr>
          <p:cNvSpPr txBox="1"/>
          <p:nvPr/>
        </p:nvSpPr>
        <p:spPr>
          <a:xfrm>
            <a:off x="772315" y="4741541"/>
            <a:ext cx="5576494" cy="1415772"/>
          </a:xfrm>
          <a:prstGeom prst="rect">
            <a:avLst/>
          </a:prstGeom>
          <a:noFill/>
        </p:spPr>
        <p:txBody>
          <a:bodyPr wrap="square" rtlCol="0">
            <a:spAutoFit/>
          </a:bodyPr>
          <a:lstStyle/>
          <a:p>
            <a:r>
              <a:rPr kumimoji="1" lang="ja-JP" altLang="en-US" sz="3200" dirty="0"/>
              <a:t>貧困</a:t>
            </a:r>
            <a:r>
              <a:rPr kumimoji="1" lang="zh-CN" altLang="en-US" sz="3200" dirty="0"/>
              <a:t>、</a:t>
            </a:r>
            <a:r>
              <a:rPr kumimoji="1" lang="ja-JP" altLang="en-US" sz="3200" dirty="0"/>
              <a:t>病気</a:t>
            </a:r>
            <a:r>
              <a:rPr lang="zh-CN" altLang="en-US" sz="3200" dirty="0"/>
              <a:t>、</a:t>
            </a:r>
            <a:r>
              <a:rPr kumimoji="1" lang="ja-JP" altLang="en-US" sz="3200" dirty="0"/>
              <a:t>死の地獄</a:t>
            </a:r>
            <a:r>
              <a:rPr lang="ja-JP" altLang="en-US" dirty="0">
                <a:solidFill>
                  <a:srgbClr val="C00000"/>
                </a:solidFill>
              </a:rPr>
              <a:t>　　</a:t>
            </a:r>
            <a:endParaRPr lang="en-US" altLang="ja-JP" dirty="0">
              <a:solidFill>
                <a:srgbClr val="C00000"/>
              </a:solidFill>
            </a:endParaRPr>
          </a:p>
          <a:p>
            <a:r>
              <a:rPr lang="ja-JP" altLang="en-US" dirty="0"/>
              <a:t>　　汚い、貧しい、誰もここに住みたがらない暗闇。　　　　　　　　</a:t>
            </a:r>
            <a:endParaRPr lang="en-US" altLang="ja-JP" dirty="0"/>
          </a:p>
          <a:p>
            <a:r>
              <a:rPr lang="ja-JP" altLang="en-US" dirty="0"/>
              <a:t>　　テロリスト、障害物が多いため、パルクールの反応力が必要。</a:t>
            </a:r>
          </a:p>
        </p:txBody>
      </p:sp>
    </p:spTree>
    <p:extLst>
      <p:ext uri="{BB962C8B-B14F-4D97-AF65-F5344CB8AC3E}">
        <p14:creationId xmlns:p14="http://schemas.microsoft.com/office/powerpoint/2010/main" val="32418286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descr="夜の橋&#10;&#10;中程度の精度で自動的に生成された説明">
            <a:extLst>
              <a:ext uri="{FF2B5EF4-FFF2-40B4-BE49-F238E27FC236}">
                <a16:creationId xmlns:a16="http://schemas.microsoft.com/office/drawing/2014/main" id="{07CDE2EE-6716-4067-803F-708F2A947FE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5051" b="39512"/>
          <a:stretch/>
        </p:blipFill>
        <p:spPr>
          <a:xfrm>
            <a:off x="20" y="1"/>
            <a:ext cx="12191980" cy="6857999"/>
          </a:xfrm>
          <a:prstGeom prst="rect">
            <a:avLst/>
          </a:prstGeom>
        </p:spPr>
      </p:pic>
      <p:sp>
        <p:nvSpPr>
          <p:cNvPr id="6" name="テキスト ボックス 5">
            <a:extLst>
              <a:ext uri="{FF2B5EF4-FFF2-40B4-BE49-F238E27FC236}">
                <a16:creationId xmlns:a16="http://schemas.microsoft.com/office/drawing/2014/main" id="{BDF29FFB-E943-4906-B538-6BDB7661C176}"/>
              </a:ext>
            </a:extLst>
          </p:cNvPr>
          <p:cNvSpPr txBox="1"/>
          <p:nvPr/>
        </p:nvSpPr>
        <p:spPr>
          <a:xfrm>
            <a:off x="478971" y="478550"/>
            <a:ext cx="1918996" cy="669116"/>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kumimoji="1" lang="ja-JP" altLang="en-US" sz="4400" dirty="0">
                <a:solidFill>
                  <a:srgbClr val="FFFFFF"/>
                </a:solidFill>
                <a:latin typeface="+mj-lt"/>
                <a:ea typeface="+mj-ea"/>
                <a:cs typeface="+mj-cs"/>
              </a:rPr>
              <a:t>まとめ</a:t>
            </a:r>
          </a:p>
        </p:txBody>
      </p:sp>
      <p:graphicFrame>
        <p:nvGraphicFramePr>
          <p:cNvPr id="10" name="表 11">
            <a:extLst>
              <a:ext uri="{FF2B5EF4-FFF2-40B4-BE49-F238E27FC236}">
                <a16:creationId xmlns:a16="http://schemas.microsoft.com/office/drawing/2014/main" id="{4692AF14-40CA-4C48-917E-FB354741B5CC}"/>
              </a:ext>
            </a:extLst>
          </p:cNvPr>
          <p:cNvGraphicFramePr>
            <a:graphicFrameLocks noGrp="1"/>
          </p:cNvGraphicFramePr>
          <p:nvPr>
            <p:extLst>
              <p:ext uri="{D42A27DB-BD31-4B8C-83A1-F6EECF244321}">
                <p14:modId xmlns:p14="http://schemas.microsoft.com/office/powerpoint/2010/main" val="2369611265"/>
              </p:ext>
            </p:extLst>
          </p:nvPr>
        </p:nvGraphicFramePr>
        <p:xfrm>
          <a:off x="2032000" y="1147666"/>
          <a:ext cx="8128000" cy="5151120"/>
        </p:xfrm>
        <a:graphic>
          <a:graphicData uri="http://schemas.openxmlformats.org/drawingml/2006/table">
            <a:tbl>
              <a:tblPr firstRow="1" bandRow="1">
                <a:tableStyleId>{9D7B26C5-4107-4FEC-AEDC-1716B250A1EF}</a:tableStyleId>
              </a:tblPr>
              <a:tblGrid>
                <a:gridCol w="4064000">
                  <a:extLst>
                    <a:ext uri="{9D8B030D-6E8A-4147-A177-3AD203B41FA5}">
                      <a16:colId xmlns:a16="http://schemas.microsoft.com/office/drawing/2014/main" val="1164650914"/>
                    </a:ext>
                  </a:extLst>
                </a:gridCol>
                <a:gridCol w="4064000">
                  <a:extLst>
                    <a:ext uri="{9D8B030D-6E8A-4147-A177-3AD203B41FA5}">
                      <a16:colId xmlns:a16="http://schemas.microsoft.com/office/drawing/2014/main" val="2449527576"/>
                    </a:ext>
                  </a:extLst>
                </a:gridCol>
              </a:tblGrid>
              <a:tr h="370840">
                <a:tc>
                  <a:txBody>
                    <a:bodyPr/>
                    <a:lstStyle/>
                    <a:p>
                      <a:r>
                        <a:rPr kumimoji="1" lang="ja-JP" altLang="en-US" sz="4400" dirty="0"/>
                        <a:t>タイトル</a:t>
                      </a:r>
                    </a:p>
                  </a:txBody>
                  <a:tcPr/>
                </a:tc>
                <a:tc>
                  <a:txBody>
                    <a:bodyPr/>
                    <a:lstStyle/>
                    <a:p>
                      <a:r>
                        <a:rPr kumimoji="1" lang="ja-JP" altLang="en-US" sz="4400" dirty="0"/>
                        <a:t>天能</a:t>
                      </a:r>
                    </a:p>
                  </a:txBody>
                  <a:tcPr/>
                </a:tc>
                <a:extLst>
                  <a:ext uri="{0D108BD9-81ED-4DB2-BD59-A6C34878D82A}">
                    <a16:rowId xmlns:a16="http://schemas.microsoft.com/office/drawing/2014/main" val="762291956"/>
                  </a:ext>
                </a:extLst>
              </a:tr>
              <a:tr h="370840">
                <a:tc>
                  <a:txBody>
                    <a:bodyPr/>
                    <a:lstStyle/>
                    <a:p>
                      <a:r>
                        <a:rPr kumimoji="1" lang="ja-JP" altLang="en-US" sz="4400" dirty="0"/>
                        <a:t>ジャンル</a:t>
                      </a:r>
                    </a:p>
                  </a:txBody>
                  <a:tcPr/>
                </a:tc>
                <a:tc>
                  <a:txBody>
                    <a:bodyPr/>
                    <a:lstStyle/>
                    <a:p>
                      <a:r>
                        <a:rPr kumimoji="1" lang="ja-JP" altLang="en-US" dirty="0"/>
                        <a:t>ファーストパーソン　パルクール　アクションゲーム</a:t>
                      </a:r>
                    </a:p>
                  </a:txBody>
                  <a:tcPr/>
                </a:tc>
                <a:extLst>
                  <a:ext uri="{0D108BD9-81ED-4DB2-BD59-A6C34878D82A}">
                    <a16:rowId xmlns:a16="http://schemas.microsoft.com/office/drawing/2014/main" val="4204994633"/>
                  </a:ext>
                </a:extLst>
              </a:tr>
              <a:tr h="370840">
                <a:tc>
                  <a:txBody>
                    <a:bodyPr/>
                    <a:lstStyle/>
                    <a:p>
                      <a:r>
                        <a:rPr kumimoji="1" lang="ja-JP" altLang="en-US" sz="4400" dirty="0"/>
                        <a:t>コンセプト</a:t>
                      </a:r>
                    </a:p>
                  </a:txBody>
                  <a:tcPr/>
                </a:tc>
                <a:tc>
                  <a:txBody>
                    <a:bodyPr/>
                    <a:lstStyle/>
                    <a:p>
                      <a:r>
                        <a:rPr kumimoji="1" lang="ja-JP" altLang="en-US" dirty="0"/>
                        <a:t>・パルクールで配達しながら化け物を狩るドライバーを務める。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lang="ja-JP" altLang="en-US" dirty="0"/>
                        <a:t>世界を自由に探索して、謎を解明する。</a:t>
                      </a:r>
                    </a:p>
                  </a:txBody>
                  <a:tcPr/>
                </a:tc>
                <a:extLst>
                  <a:ext uri="{0D108BD9-81ED-4DB2-BD59-A6C34878D82A}">
                    <a16:rowId xmlns:a16="http://schemas.microsoft.com/office/drawing/2014/main" val="494260299"/>
                  </a:ext>
                </a:extLst>
              </a:tr>
              <a:tr h="370840">
                <a:tc>
                  <a:txBody>
                    <a:bodyPr/>
                    <a:lstStyle/>
                    <a:p>
                      <a:r>
                        <a:rPr kumimoji="1" lang="ja-JP" altLang="en-US" sz="3600" dirty="0"/>
                        <a:t>メインターゲット</a:t>
                      </a:r>
                    </a:p>
                  </a:txBody>
                  <a:tcPr/>
                </a:tc>
                <a:tc>
                  <a:txBody>
                    <a:bodyPr/>
                    <a:lstStyle/>
                    <a:p>
                      <a:r>
                        <a:rPr kumimoji="1" lang="ja-JP" altLang="en-US" dirty="0"/>
                        <a:t>アクションゲームが好きひと</a:t>
                      </a:r>
                    </a:p>
                  </a:txBody>
                  <a:tcPr/>
                </a:tc>
                <a:extLst>
                  <a:ext uri="{0D108BD9-81ED-4DB2-BD59-A6C34878D82A}">
                    <a16:rowId xmlns:a16="http://schemas.microsoft.com/office/drawing/2014/main" val="2683425671"/>
                  </a:ext>
                </a:extLst>
              </a:tr>
              <a:tr h="370840">
                <a:tc>
                  <a:txBody>
                    <a:bodyPr/>
                    <a:lstStyle/>
                    <a:p>
                      <a:r>
                        <a:rPr kumimoji="1" lang="ja-JP" altLang="en-US" sz="4400" dirty="0"/>
                        <a:t>ポイント</a:t>
                      </a:r>
                    </a:p>
                  </a:txBody>
                  <a:tcPr/>
                </a:tc>
                <a:tc>
                  <a:txBody>
                    <a:bodyPr/>
                    <a:lstStyle/>
                    <a:p>
                      <a:r>
                        <a:rPr kumimoji="1" lang="ja-JP" altLang="en-US" sz="1600" dirty="0"/>
                        <a:t>・壁や地形を活かしてパルクールの動作を繰り返し行われて（走る・跳ぶ・登る）、場所に移動、敵を避ける爽快感。</a:t>
                      </a:r>
                    </a:p>
                    <a:p>
                      <a:r>
                        <a:rPr kumimoji="1" lang="ja-JP" altLang="en-US" sz="1600" dirty="0"/>
                        <a:t>・立体なステージを探索する。</a:t>
                      </a:r>
                    </a:p>
                    <a:p>
                      <a:r>
                        <a:rPr kumimoji="1" lang="ja-JP" altLang="en-US" sz="1600" dirty="0"/>
                        <a:t>・走るで武器を作成し、素早く機動的な立ち回るバトル。</a:t>
                      </a:r>
                      <a:endParaRPr kumimoji="1" lang="en-US" altLang="ja-JP" sz="1600" dirty="0"/>
                    </a:p>
                    <a:p>
                      <a:r>
                        <a:rPr kumimoji="1" lang="ja-JP" altLang="en-US" sz="1600" dirty="0"/>
                        <a:t>・膨大な世界観、謎を満たす物語。</a:t>
                      </a:r>
                    </a:p>
                  </a:txBody>
                  <a:tcPr/>
                </a:tc>
                <a:extLst>
                  <a:ext uri="{0D108BD9-81ED-4DB2-BD59-A6C34878D82A}">
                    <a16:rowId xmlns:a16="http://schemas.microsoft.com/office/drawing/2014/main" val="1113875614"/>
                  </a:ext>
                </a:extLst>
              </a:tr>
            </a:tbl>
          </a:graphicData>
        </a:graphic>
      </p:graphicFrame>
    </p:spTree>
    <p:extLst>
      <p:ext uri="{BB962C8B-B14F-4D97-AF65-F5344CB8AC3E}">
        <p14:creationId xmlns:p14="http://schemas.microsoft.com/office/powerpoint/2010/main" val="51045358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1178</TotalTime>
  <Words>876</Words>
  <Application>Microsoft Office PowerPoint</Application>
  <PresentationFormat>ワイド画面</PresentationFormat>
  <Paragraphs>83</Paragraphs>
  <Slides>10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10</vt:i4>
      </vt:variant>
    </vt:vector>
  </HeadingPairs>
  <TitlesOfParts>
    <vt:vector size="15" baseType="lpstr">
      <vt:lpstr>游ゴシック</vt:lpstr>
      <vt:lpstr>游ゴシック Light</vt:lpstr>
      <vt:lpstr>Arial</vt:lpstr>
      <vt:lpstr>Arial</vt:lpstr>
      <vt:lpstr>Office テーマ</vt:lpstr>
      <vt:lpstr>天能</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天能</dc:title>
  <dc:creator>伊　興良</dc:creator>
  <cp:lastModifiedBy>st181934@m2.kcg.edu</cp:lastModifiedBy>
  <cp:revision>60</cp:revision>
  <dcterms:created xsi:type="dcterms:W3CDTF">2021-02-02T04:21:34Z</dcterms:created>
  <dcterms:modified xsi:type="dcterms:W3CDTF">2021-02-06T07:10:41Z</dcterms:modified>
</cp:coreProperties>
</file>